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5" r:id="rId8"/>
    <p:sldId id="263" r:id="rId9"/>
    <p:sldId id="264" r:id="rId1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5C702-8E02-45F8-AA4A-0183A2A886DA}" type="datetimeFigureOut">
              <a:rPr lang="it-IT" smtClean="0"/>
              <a:pPr/>
              <a:t>05/04/2017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BC21-937F-4EEC-9FBC-543C70BCE7B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536969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5C702-8E02-45F8-AA4A-0183A2A886DA}" type="datetimeFigureOut">
              <a:rPr lang="it-IT" smtClean="0"/>
              <a:pPr/>
              <a:t>05/04/2017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BC21-937F-4EEC-9FBC-543C70BCE7B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005486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5C702-8E02-45F8-AA4A-0183A2A886DA}" type="datetimeFigureOut">
              <a:rPr lang="it-IT" smtClean="0"/>
              <a:pPr/>
              <a:t>05/04/2017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BC21-937F-4EEC-9FBC-543C70BCE7B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140047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5C702-8E02-45F8-AA4A-0183A2A886DA}" type="datetimeFigureOut">
              <a:rPr lang="it-IT" smtClean="0"/>
              <a:pPr/>
              <a:t>05/04/2017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BC21-937F-4EEC-9FBC-543C70BCE7B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417617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5C702-8E02-45F8-AA4A-0183A2A886DA}" type="datetimeFigureOut">
              <a:rPr lang="it-IT" smtClean="0"/>
              <a:pPr/>
              <a:t>05/04/2017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BC21-937F-4EEC-9FBC-543C70BCE7B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694056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5C702-8E02-45F8-AA4A-0183A2A886DA}" type="datetimeFigureOut">
              <a:rPr lang="it-IT" smtClean="0"/>
              <a:pPr/>
              <a:t>05/04/2017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BC21-937F-4EEC-9FBC-543C70BCE7B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041509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5C702-8E02-45F8-AA4A-0183A2A886DA}" type="datetimeFigureOut">
              <a:rPr lang="it-IT" smtClean="0"/>
              <a:pPr/>
              <a:t>05/04/2017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BC21-937F-4EEC-9FBC-543C70BCE7B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336647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5C702-8E02-45F8-AA4A-0183A2A886DA}" type="datetimeFigureOut">
              <a:rPr lang="it-IT" smtClean="0"/>
              <a:pPr/>
              <a:t>05/04/2017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BC21-937F-4EEC-9FBC-543C70BCE7B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027371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5C702-8E02-45F8-AA4A-0183A2A886DA}" type="datetimeFigureOut">
              <a:rPr lang="it-IT" smtClean="0"/>
              <a:pPr/>
              <a:t>05/04/2017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BC21-937F-4EEC-9FBC-543C70BCE7B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599257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5C702-8E02-45F8-AA4A-0183A2A886DA}" type="datetimeFigureOut">
              <a:rPr lang="it-IT" smtClean="0"/>
              <a:pPr/>
              <a:t>05/04/2017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BC21-937F-4EEC-9FBC-543C70BCE7B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138533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5C702-8E02-45F8-AA4A-0183A2A886DA}" type="datetimeFigureOut">
              <a:rPr lang="it-IT" smtClean="0"/>
              <a:pPr/>
              <a:t>05/04/2017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BC21-937F-4EEC-9FBC-543C70BCE7B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11321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C5C702-8E02-45F8-AA4A-0183A2A886DA}" type="datetimeFigureOut">
              <a:rPr lang="it-IT" smtClean="0"/>
              <a:pPr/>
              <a:t>05/04/2017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CFBC21-937F-4EEC-9FBC-543C70BCE7B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162856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masterpizzashow.it/" TargetMode="Externa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mailto:info@mediaproductions.it" TargetMode="Externa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superqualityfood.com/" TargetMode="External"/><Relationship Id="rId3" Type="http://schemas.openxmlformats.org/officeDocument/2006/relationships/hyperlink" Target="http://www.guidaallaspesa.it/" TargetMode="External"/><Relationship Id="rId7" Type="http://schemas.openxmlformats.org/officeDocument/2006/relationships/hyperlink" Target="http://www.mediaproductions.it/" TargetMode="External"/><Relationship Id="rId2" Type="http://schemas.openxmlformats.org/officeDocument/2006/relationships/hyperlink" Target="http://www.occhiotv.it/" TargetMode="Externa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www.estenews.it/" TargetMode="External"/><Relationship Id="rId5" Type="http://schemas.openxmlformats.org/officeDocument/2006/relationships/hyperlink" Target="http://www.radiocalcio24.it/" TargetMode="External"/><Relationship Id="rId10" Type="http://schemas.openxmlformats.org/officeDocument/2006/relationships/hyperlink" Target="http://www.goingweb.com/" TargetMode="External"/><Relationship Id="rId4" Type="http://schemas.openxmlformats.org/officeDocument/2006/relationships/hyperlink" Target="http://www.nonnasuperchef.com/" TargetMode="External"/><Relationship Id="rId9" Type="http://schemas.openxmlformats.org/officeDocument/2006/relationships/hyperlink" Target="http://www.aziendeinfiera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23528" y="836713"/>
            <a:ext cx="8134672" cy="288031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it-IT" sz="6600" b="1" dirty="0">
                <a:solidFill>
                  <a:srgbClr val="FF0000"/>
                </a:solidFill>
                <a:latin typeface="Berlin Sans FB" panose="020E0602020502020306" pitchFamily="34" charset="0"/>
              </a:rPr>
              <a:t>MASTER PIZZA SHOW</a:t>
            </a:r>
            <a:r>
              <a:rPr lang="it-IT" b="1" dirty="0"/>
              <a:t/>
            </a:r>
            <a:br>
              <a:rPr lang="it-IT" b="1" dirty="0"/>
            </a:b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87624" y="3429000"/>
            <a:ext cx="6696744" cy="2520280"/>
          </a:xfrm>
          <a:ln w="38100">
            <a:solidFill>
              <a:srgbClr val="FF0000"/>
            </a:solidFill>
          </a:ln>
        </p:spPr>
        <p:txBody>
          <a:bodyPr>
            <a:normAutofit/>
          </a:bodyPr>
          <a:lstStyle/>
          <a:p>
            <a:endParaRPr lang="it-IT" sz="1100" b="1" dirty="0" smtClean="0">
              <a:solidFill>
                <a:schemeClr val="tx1"/>
              </a:solidFill>
            </a:endParaRPr>
          </a:p>
          <a:p>
            <a:r>
              <a:rPr lang="it-IT" sz="3600" b="1" dirty="0" err="1" smtClean="0">
                <a:solidFill>
                  <a:schemeClr val="tx1"/>
                </a:solidFill>
              </a:rPr>
              <a:t>cooking</a:t>
            </a:r>
            <a:r>
              <a:rPr lang="it-IT" sz="3600" b="1" dirty="0" smtClean="0">
                <a:solidFill>
                  <a:schemeClr val="tx1"/>
                </a:solidFill>
              </a:rPr>
              <a:t> talent show televisivo</a:t>
            </a:r>
          </a:p>
          <a:p>
            <a:r>
              <a:rPr lang="it-IT" sz="3600" b="1" dirty="0" smtClean="0">
                <a:solidFill>
                  <a:schemeClr val="tx1"/>
                </a:solidFill>
              </a:rPr>
              <a:t>tra </a:t>
            </a:r>
            <a:r>
              <a:rPr lang="it-IT" sz="3600" b="1" dirty="0">
                <a:solidFill>
                  <a:schemeClr val="tx1"/>
                </a:solidFill>
              </a:rPr>
              <a:t>i pizzaioli </a:t>
            </a:r>
            <a:endParaRPr lang="it-IT" sz="3600" b="1" dirty="0" smtClean="0">
              <a:solidFill>
                <a:schemeClr val="tx1"/>
              </a:solidFill>
            </a:endParaRPr>
          </a:p>
          <a:p>
            <a:r>
              <a:rPr lang="it-IT" sz="3600" b="1" dirty="0" smtClean="0">
                <a:solidFill>
                  <a:schemeClr val="tx1"/>
                </a:solidFill>
              </a:rPr>
              <a:t>di </a:t>
            </a:r>
            <a:r>
              <a:rPr lang="it-IT" sz="3600" b="1" dirty="0">
                <a:solidFill>
                  <a:schemeClr val="tx1"/>
                </a:solidFill>
              </a:rPr>
              <a:t>ogni regione d’Italia</a:t>
            </a:r>
            <a:endParaRPr lang="it-IT" sz="3600" dirty="0">
              <a:solidFill>
                <a:schemeClr val="tx1"/>
              </a:solidFill>
            </a:endParaRPr>
          </a:p>
          <a:p>
            <a:endParaRPr lang="it-IT" dirty="0"/>
          </a:p>
        </p:txBody>
      </p:sp>
      <p:pic>
        <p:nvPicPr>
          <p:cNvPr id="1026" name="Picture 2" descr="C:\Users\Administrator\Desktop\MASTER PIZZA SHOW\1\1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19873" y="1553912"/>
            <a:ext cx="2228010" cy="1515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93516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139952" y="273050"/>
            <a:ext cx="4680520" cy="6051138"/>
          </a:xfrm>
          <a:ln w="38100">
            <a:solidFill>
              <a:srgbClr val="FF0000"/>
            </a:solidFill>
          </a:ln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it-IT" sz="9600" b="1" dirty="0" smtClean="0">
                <a:solidFill>
                  <a:srgbClr val="FF0000"/>
                </a:solidFill>
              </a:rPr>
              <a:t>I casting televisivi</a:t>
            </a:r>
          </a:p>
          <a:p>
            <a:pPr marL="0" indent="0" algn="ctr">
              <a:buNone/>
            </a:pPr>
            <a:endParaRPr lang="it-IT" sz="5600" dirty="0">
              <a:solidFill>
                <a:srgbClr val="FF0000"/>
              </a:solidFill>
            </a:endParaRP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buNone/>
            </a:pPr>
            <a:r>
              <a:rPr lang="it-IT" sz="7200" b="1" dirty="0" smtClean="0"/>
              <a:t>MASTER PIZZA SHOW </a:t>
            </a:r>
            <a:r>
              <a:rPr lang="it-IT" sz="7200" dirty="0" smtClean="0"/>
              <a:t>vuole </a:t>
            </a:r>
            <a:r>
              <a:rPr lang="it-IT" sz="7200" dirty="0"/>
              <a:t>offrire il massimo della popolarità e visibilità televisiva a migliaia di pizzaioli italiani che parteciperanno ai casting regionali e a quello nazionale per la selezione dei 20 concorrenti finali che saranno i </a:t>
            </a:r>
            <a:r>
              <a:rPr lang="it-IT" sz="7200" dirty="0" smtClean="0"/>
              <a:t>protagonisti, </a:t>
            </a:r>
            <a:r>
              <a:rPr lang="it-IT" sz="7200" dirty="0"/>
              <a:t>in una gara ad eliminazione diretta</a:t>
            </a:r>
            <a:r>
              <a:rPr lang="it-IT" sz="7200" dirty="0" smtClean="0"/>
              <a:t>, di tutte le fasi del programma televisivo</a:t>
            </a: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buNone/>
            </a:pPr>
            <a:endParaRPr lang="it-IT" sz="3600" dirty="0"/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buNone/>
            </a:pPr>
            <a:r>
              <a:rPr lang="it-IT" sz="7200" dirty="0" smtClean="0"/>
              <a:t>Nell’arco di 8 settimane, tra luglio e settembre, nella giornata di lunedì </a:t>
            </a:r>
            <a:r>
              <a:rPr lang="it-IT" sz="5600" dirty="0" smtClean="0"/>
              <a:t>(spesso di riposo settimanale)</a:t>
            </a:r>
            <a:r>
              <a:rPr lang="it-IT" sz="7200" dirty="0" smtClean="0"/>
              <a:t> verranno </a:t>
            </a:r>
            <a:r>
              <a:rPr lang="it-IT" sz="7200" dirty="0"/>
              <a:t>effettuati </a:t>
            </a:r>
            <a:r>
              <a:rPr lang="it-IT" sz="7200" dirty="0" smtClean="0"/>
              <a:t>i tele-casting </a:t>
            </a:r>
            <a:r>
              <a:rPr lang="it-IT" sz="7200" dirty="0"/>
              <a:t>regionali </a:t>
            </a:r>
            <a:r>
              <a:rPr lang="it-IT" sz="7200" dirty="0" smtClean="0"/>
              <a:t>del</a:t>
            </a:r>
            <a:r>
              <a:rPr lang="it-IT" sz="7200" dirty="0"/>
              <a:t>: </a:t>
            </a:r>
            <a:endParaRPr lang="it-IT" sz="7200" dirty="0" smtClean="0"/>
          </a:p>
          <a:p>
            <a:pPr marL="0" indent="0" algn="just">
              <a:buNone/>
            </a:pPr>
            <a:endParaRPr lang="it-IT" sz="4000" dirty="0"/>
          </a:p>
          <a:p>
            <a:r>
              <a:rPr lang="it-IT" sz="7200" dirty="0" smtClean="0">
                <a:solidFill>
                  <a:srgbClr val="FF0000"/>
                </a:solidFill>
              </a:rPr>
              <a:t>Piemonte </a:t>
            </a:r>
            <a:r>
              <a:rPr lang="it-IT" sz="4800" dirty="0">
                <a:solidFill>
                  <a:srgbClr val="FF0000"/>
                </a:solidFill>
              </a:rPr>
              <a:t>–</a:t>
            </a:r>
            <a:r>
              <a:rPr lang="it-IT" sz="7200" dirty="0" smtClean="0">
                <a:solidFill>
                  <a:srgbClr val="FF0000"/>
                </a:solidFill>
              </a:rPr>
              <a:t> </a:t>
            </a:r>
            <a:r>
              <a:rPr lang="it-IT" sz="7200" dirty="0">
                <a:solidFill>
                  <a:srgbClr val="FF0000"/>
                </a:solidFill>
              </a:rPr>
              <a:t>Val d’Aosta </a:t>
            </a:r>
            <a:r>
              <a:rPr lang="it-IT" sz="4800" dirty="0">
                <a:solidFill>
                  <a:srgbClr val="FF0000"/>
                </a:solidFill>
              </a:rPr>
              <a:t>–</a:t>
            </a:r>
            <a:r>
              <a:rPr lang="it-IT" sz="7200" dirty="0" smtClean="0">
                <a:solidFill>
                  <a:srgbClr val="FF0000"/>
                </a:solidFill>
              </a:rPr>
              <a:t> Liguria </a:t>
            </a:r>
            <a:r>
              <a:rPr lang="it-IT" sz="6000" dirty="0">
                <a:solidFill>
                  <a:srgbClr val="FF0000"/>
                </a:solidFill>
              </a:rPr>
              <a:t>–</a:t>
            </a:r>
            <a:r>
              <a:rPr lang="it-IT" sz="7200" dirty="0" smtClean="0">
                <a:solidFill>
                  <a:srgbClr val="FF0000"/>
                </a:solidFill>
              </a:rPr>
              <a:t> Lombardia </a:t>
            </a:r>
            <a:endParaRPr lang="it-IT" sz="7200" dirty="0">
              <a:solidFill>
                <a:srgbClr val="FF0000"/>
              </a:solidFill>
            </a:endParaRPr>
          </a:p>
          <a:p>
            <a:r>
              <a:rPr lang="it-IT" sz="7200" dirty="0" smtClean="0">
                <a:solidFill>
                  <a:srgbClr val="FF0000"/>
                </a:solidFill>
              </a:rPr>
              <a:t>Veneto </a:t>
            </a:r>
            <a:r>
              <a:rPr lang="it-IT" sz="4800" dirty="0">
                <a:solidFill>
                  <a:srgbClr val="FF0000"/>
                </a:solidFill>
              </a:rPr>
              <a:t>–</a:t>
            </a:r>
            <a:r>
              <a:rPr lang="it-IT" sz="7200" dirty="0" smtClean="0">
                <a:solidFill>
                  <a:srgbClr val="FF0000"/>
                </a:solidFill>
              </a:rPr>
              <a:t> Trentino </a:t>
            </a:r>
            <a:r>
              <a:rPr lang="it-IT" sz="7200" dirty="0">
                <a:solidFill>
                  <a:srgbClr val="FF0000"/>
                </a:solidFill>
              </a:rPr>
              <a:t>A. Adige </a:t>
            </a:r>
            <a:r>
              <a:rPr lang="it-IT" sz="4800" dirty="0">
                <a:solidFill>
                  <a:srgbClr val="FF0000"/>
                </a:solidFill>
              </a:rPr>
              <a:t>–</a:t>
            </a:r>
            <a:r>
              <a:rPr lang="it-IT" sz="7200" dirty="0">
                <a:solidFill>
                  <a:srgbClr val="FF0000"/>
                </a:solidFill>
              </a:rPr>
              <a:t> </a:t>
            </a:r>
            <a:r>
              <a:rPr lang="it-IT" sz="7200" dirty="0" smtClean="0">
                <a:solidFill>
                  <a:srgbClr val="FF0000"/>
                </a:solidFill>
              </a:rPr>
              <a:t>Friuli </a:t>
            </a:r>
            <a:endParaRPr lang="it-IT" sz="7200" dirty="0">
              <a:solidFill>
                <a:srgbClr val="FF0000"/>
              </a:solidFill>
            </a:endParaRPr>
          </a:p>
          <a:p>
            <a:r>
              <a:rPr lang="it-IT" sz="7200" dirty="0">
                <a:solidFill>
                  <a:srgbClr val="FF0000"/>
                </a:solidFill>
              </a:rPr>
              <a:t>Emilia </a:t>
            </a:r>
            <a:r>
              <a:rPr lang="it-IT" sz="7200" dirty="0" smtClean="0">
                <a:solidFill>
                  <a:srgbClr val="FF0000"/>
                </a:solidFill>
              </a:rPr>
              <a:t>Rom. </a:t>
            </a:r>
            <a:r>
              <a:rPr lang="it-IT" sz="5600" dirty="0">
                <a:solidFill>
                  <a:srgbClr val="FF0000"/>
                </a:solidFill>
              </a:rPr>
              <a:t>–</a:t>
            </a:r>
            <a:r>
              <a:rPr lang="it-IT" sz="7200" dirty="0">
                <a:solidFill>
                  <a:srgbClr val="FF0000"/>
                </a:solidFill>
              </a:rPr>
              <a:t> </a:t>
            </a:r>
            <a:r>
              <a:rPr lang="it-IT" sz="7200" dirty="0" smtClean="0">
                <a:solidFill>
                  <a:srgbClr val="FF0000"/>
                </a:solidFill>
              </a:rPr>
              <a:t>Marche </a:t>
            </a:r>
            <a:r>
              <a:rPr lang="it-IT" sz="7200" dirty="0">
                <a:solidFill>
                  <a:srgbClr val="FF0000"/>
                </a:solidFill>
              </a:rPr>
              <a:t>–</a:t>
            </a:r>
            <a:r>
              <a:rPr lang="it-IT" sz="7200" dirty="0" smtClean="0">
                <a:solidFill>
                  <a:srgbClr val="FF0000"/>
                </a:solidFill>
              </a:rPr>
              <a:t> Toscana</a:t>
            </a:r>
            <a:endParaRPr lang="it-IT" sz="7200" dirty="0">
              <a:solidFill>
                <a:srgbClr val="FF0000"/>
              </a:solidFill>
            </a:endParaRPr>
          </a:p>
          <a:p>
            <a:r>
              <a:rPr lang="it-IT" sz="7200" dirty="0">
                <a:solidFill>
                  <a:srgbClr val="FF0000"/>
                </a:solidFill>
              </a:rPr>
              <a:t>Lazio </a:t>
            </a:r>
            <a:r>
              <a:rPr lang="it-IT" sz="4000" dirty="0">
                <a:solidFill>
                  <a:srgbClr val="FF0000"/>
                </a:solidFill>
              </a:rPr>
              <a:t>–</a:t>
            </a:r>
            <a:r>
              <a:rPr lang="it-IT" sz="4800" dirty="0">
                <a:solidFill>
                  <a:srgbClr val="FF0000"/>
                </a:solidFill>
              </a:rPr>
              <a:t> </a:t>
            </a:r>
            <a:r>
              <a:rPr lang="it-IT" sz="7200" dirty="0">
                <a:solidFill>
                  <a:srgbClr val="FF0000"/>
                </a:solidFill>
              </a:rPr>
              <a:t>Umbria</a:t>
            </a:r>
            <a:r>
              <a:rPr lang="it-IT" sz="4800" dirty="0">
                <a:solidFill>
                  <a:srgbClr val="FF0000"/>
                </a:solidFill>
              </a:rPr>
              <a:t> </a:t>
            </a:r>
            <a:r>
              <a:rPr lang="it-IT" sz="4800" dirty="0" smtClean="0">
                <a:solidFill>
                  <a:srgbClr val="FF0000"/>
                </a:solidFill>
              </a:rPr>
              <a:t>–</a:t>
            </a:r>
            <a:r>
              <a:rPr lang="it-IT" sz="7200" dirty="0" smtClean="0">
                <a:solidFill>
                  <a:srgbClr val="FF0000"/>
                </a:solidFill>
              </a:rPr>
              <a:t> </a:t>
            </a:r>
            <a:r>
              <a:rPr lang="it-IT" sz="7200" dirty="0">
                <a:solidFill>
                  <a:srgbClr val="FF0000"/>
                </a:solidFill>
              </a:rPr>
              <a:t>Abruzzi </a:t>
            </a:r>
            <a:endParaRPr lang="it-IT" sz="7200" dirty="0" smtClean="0">
              <a:solidFill>
                <a:srgbClr val="FF0000"/>
              </a:solidFill>
            </a:endParaRPr>
          </a:p>
          <a:p>
            <a:r>
              <a:rPr lang="it-IT" sz="7200" dirty="0" smtClean="0">
                <a:solidFill>
                  <a:srgbClr val="FF0000"/>
                </a:solidFill>
              </a:rPr>
              <a:t>Campania </a:t>
            </a:r>
            <a:r>
              <a:rPr lang="it-IT" sz="4800" dirty="0">
                <a:solidFill>
                  <a:srgbClr val="FF0000"/>
                </a:solidFill>
              </a:rPr>
              <a:t>–</a:t>
            </a:r>
            <a:r>
              <a:rPr lang="it-IT" sz="7200" dirty="0" smtClean="0">
                <a:solidFill>
                  <a:srgbClr val="FF0000"/>
                </a:solidFill>
              </a:rPr>
              <a:t> Molise </a:t>
            </a:r>
            <a:endParaRPr lang="it-IT" sz="7200" dirty="0">
              <a:solidFill>
                <a:srgbClr val="FF0000"/>
              </a:solidFill>
            </a:endParaRPr>
          </a:p>
          <a:p>
            <a:r>
              <a:rPr lang="it-IT" sz="7200" dirty="0">
                <a:solidFill>
                  <a:srgbClr val="FF0000"/>
                </a:solidFill>
              </a:rPr>
              <a:t>Puglie </a:t>
            </a:r>
            <a:r>
              <a:rPr lang="it-IT" sz="4800" dirty="0">
                <a:solidFill>
                  <a:srgbClr val="FF0000"/>
                </a:solidFill>
              </a:rPr>
              <a:t>–</a:t>
            </a:r>
            <a:r>
              <a:rPr lang="it-IT" sz="7200" dirty="0">
                <a:solidFill>
                  <a:srgbClr val="FF0000"/>
                </a:solidFill>
              </a:rPr>
              <a:t> </a:t>
            </a:r>
            <a:r>
              <a:rPr lang="it-IT" sz="7200" dirty="0" smtClean="0">
                <a:solidFill>
                  <a:srgbClr val="FF0000"/>
                </a:solidFill>
              </a:rPr>
              <a:t>Basilicata </a:t>
            </a:r>
            <a:r>
              <a:rPr lang="it-IT" sz="4800" dirty="0" smtClean="0">
                <a:solidFill>
                  <a:srgbClr val="FF0000"/>
                </a:solidFill>
              </a:rPr>
              <a:t>- </a:t>
            </a:r>
            <a:r>
              <a:rPr lang="it-IT" sz="7200" dirty="0" smtClean="0">
                <a:solidFill>
                  <a:srgbClr val="FF0000"/>
                </a:solidFill>
              </a:rPr>
              <a:t>Calabria </a:t>
            </a:r>
            <a:endParaRPr lang="it-IT" sz="7200" dirty="0">
              <a:solidFill>
                <a:srgbClr val="FF0000"/>
              </a:solidFill>
            </a:endParaRPr>
          </a:p>
          <a:p>
            <a:r>
              <a:rPr lang="it-IT" sz="7200" dirty="0" smtClean="0">
                <a:solidFill>
                  <a:srgbClr val="FF0000"/>
                </a:solidFill>
              </a:rPr>
              <a:t>Sicilia  </a:t>
            </a:r>
            <a:endParaRPr lang="it-IT" sz="7200" dirty="0">
              <a:solidFill>
                <a:srgbClr val="FF0000"/>
              </a:solidFill>
            </a:endParaRPr>
          </a:p>
          <a:p>
            <a:r>
              <a:rPr lang="it-IT" sz="7200" dirty="0" smtClean="0">
                <a:solidFill>
                  <a:srgbClr val="FF0000"/>
                </a:solidFill>
              </a:rPr>
              <a:t>Sardegna</a:t>
            </a:r>
            <a:r>
              <a:rPr lang="it-IT" sz="7200" dirty="0">
                <a:solidFill>
                  <a:srgbClr val="FF0000"/>
                </a:solidFill>
              </a:rPr>
              <a:t>	</a:t>
            </a:r>
            <a:r>
              <a:rPr lang="it-IT" sz="5500" dirty="0"/>
              <a:t>		</a:t>
            </a:r>
            <a:r>
              <a:rPr lang="it-IT" sz="5500" dirty="0" smtClean="0"/>
              <a:t>              </a:t>
            </a:r>
            <a:r>
              <a:rPr lang="it-IT" sz="3600" i="1" dirty="0" smtClean="0">
                <a:solidFill>
                  <a:srgbClr val="FF0000"/>
                </a:solidFill>
              </a:rPr>
              <a:t>segue</a:t>
            </a:r>
            <a:endParaRPr lang="it-IT" sz="3600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it-IT" sz="5500" dirty="0"/>
              <a:t>	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95536" y="1124744"/>
            <a:ext cx="3600400" cy="5472607"/>
          </a:xfrm>
        </p:spPr>
        <p:txBody>
          <a:bodyPr>
            <a:normAutofit/>
          </a:bodyPr>
          <a:lstStyle/>
          <a:p>
            <a:pPr algn="just"/>
            <a:r>
              <a:rPr lang="it-IT" sz="1800" b="1" i="1" dirty="0"/>
              <a:t>Nessun talent-show televisivo, fino ad oggi, ha </a:t>
            </a:r>
            <a:r>
              <a:rPr lang="it-IT" sz="1800" b="1" i="1" dirty="0" smtClean="0"/>
              <a:t>posto sotto i riflettori il </a:t>
            </a:r>
            <a:r>
              <a:rPr lang="it-IT" sz="1800" b="1" i="1" dirty="0"/>
              <a:t>mondo delle pizzerie e dei pizzaioli, trascurando colpevolmente non solo una </a:t>
            </a:r>
            <a:r>
              <a:rPr lang="it-IT" sz="1800" b="1" i="1" dirty="0" smtClean="0"/>
              <a:t>vastissima categoria professionale ma </a:t>
            </a:r>
            <a:r>
              <a:rPr lang="it-IT" sz="1800" b="1" i="1" dirty="0"/>
              <a:t>soprattutto </a:t>
            </a:r>
            <a:r>
              <a:rPr lang="it-IT" sz="1800" b="1" i="1" dirty="0" smtClean="0"/>
              <a:t>dimenticando la </a:t>
            </a:r>
            <a:r>
              <a:rPr lang="it-IT" sz="1800" b="1" i="1" dirty="0"/>
              <a:t>tradizione di questo grande prodotto artigianale italiano che ha conquistato il mondo.  </a:t>
            </a:r>
            <a:endParaRPr lang="it-IT" sz="1800" b="1" i="1" dirty="0" smtClean="0"/>
          </a:p>
          <a:p>
            <a:pPr algn="just"/>
            <a:r>
              <a:rPr lang="it-IT" sz="1800" b="1" i="1" dirty="0" smtClean="0"/>
              <a:t>Il parola «pizza» è ormai universale e pur </a:t>
            </a:r>
            <a:r>
              <a:rPr lang="it-IT" sz="1800" b="1" i="1" dirty="0"/>
              <a:t>non </a:t>
            </a:r>
            <a:r>
              <a:rPr lang="it-IT" sz="1800" b="1" i="1" dirty="0" smtClean="0"/>
              <a:t>trovando </a:t>
            </a:r>
            <a:r>
              <a:rPr lang="it-IT" sz="1800" b="1" i="1" dirty="0"/>
              <a:t>traduzione in nessuna lingua </a:t>
            </a:r>
            <a:r>
              <a:rPr lang="it-IT" sz="1800" b="1" i="1" dirty="0" smtClean="0"/>
              <a:t>è compresa </a:t>
            </a:r>
            <a:r>
              <a:rPr lang="it-IT" sz="1800" b="1" i="1" dirty="0"/>
              <a:t>da tutti…..</a:t>
            </a:r>
          </a:p>
          <a:p>
            <a:pPr algn="just"/>
            <a:endParaRPr lang="it-IT" dirty="0"/>
          </a:p>
        </p:txBody>
      </p:sp>
      <p:sp>
        <p:nvSpPr>
          <p:cNvPr id="6" name="Titolo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3467100" cy="216025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it-IT" sz="2700" dirty="0">
                <a:solidFill>
                  <a:srgbClr val="FF0000"/>
                </a:solidFill>
                <a:latin typeface="Berlin Sans FB" panose="020E0602020502020306" pitchFamily="34" charset="0"/>
              </a:rPr>
              <a:t>MASTER PIZZA SHOW</a:t>
            </a:r>
            <a:endParaRPr lang="it-IT" dirty="0"/>
          </a:p>
        </p:txBody>
      </p:sp>
      <p:pic>
        <p:nvPicPr>
          <p:cNvPr id="7" name="Immagine 6" descr="C:\Users\Administrator\Desktop\MASTER PIZZA SHOW\1\26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5229200"/>
            <a:ext cx="3528392" cy="10949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178325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115616" y="476671"/>
            <a:ext cx="7848872" cy="5616625"/>
          </a:xfrm>
          <a:ln w="38100">
            <a:solidFill>
              <a:srgbClr val="FF0000"/>
            </a:solidFill>
          </a:ln>
        </p:spPr>
        <p:txBody>
          <a:bodyPr>
            <a:normAutofit fontScale="47500" lnSpcReduction="20000"/>
          </a:bodyPr>
          <a:lstStyle/>
          <a:p>
            <a:pPr marL="0" indent="0" algn="just">
              <a:buNone/>
            </a:pPr>
            <a:r>
              <a:rPr lang="it-IT" sz="5300" dirty="0" smtClean="0"/>
              <a:t> A </a:t>
            </a:r>
            <a:r>
              <a:rPr lang="it-IT" sz="5300" dirty="0"/>
              <a:t>fine settembre, un casting nazionale selezionerà i 20 pizzaioli </a:t>
            </a:r>
            <a:r>
              <a:rPr lang="it-IT" sz="5300" dirty="0" smtClean="0"/>
              <a:t>che parteciperanno </a:t>
            </a:r>
            <a:r>
              <a:rPr lang="it-IT" sz="5300" dirty="0"/>
              <a:t>al talent </a:t>
            </a:r>
            <a:r>
              <a:rPr lang="it-IT" sz="5300" dirty="0" smtClean="0"/>
              <a:t>televisivo in rappresentanza della rispettiva regione italiana. </a:t>
            </a:r>
          </a:p>
          <a:p>
            <a:pPr marL="0" indent="0" algn="just">
              <a:buNone/>
            </a:pPr>
            <a:r>
              <a:rPr lang="it-IT" sz="4400" dirty="0" smtClean="0"/>
              <a:t>                                         </a:t>
            </a:r>
            <a:r>
              <a:rPr lang="it-IT" sz="5100" dirty="0" smtClean="0"/>
              <a:t>I casting saranno ripresi dalle telecamere</a:t>
            </a:r>
          </a:p>
          <a:p>
            <a:pPr marL="0" indent="0" algn="just">
              <a:buNone/>
            </a:pPr>
            <a:r>
              <a:rPr lang="it-IT" sz="5100" dirty="0"/>
              <a:t> </a:t>
            </a:r>
            <a:r>
              <a:rPr lang="it-IT" sz="5100" dirty="0" smtClean="0"/>
              <a:t>                                    e </a:t>
            </a:r>
            <a:r>
              <a:rPr lang="it-IT" sz="3400" dirty="0" smtClean="0"/>
              <a:t>–</a:t>
            </a:r>
            <a:r>
              <a:rPr lang="it-IT" sz="5100" dirty="0" smtClean="0"/>
              <a:t>dopo opportuno montaggio delle fasi</a:t>
            </a:r>
          </a:p>
          <a:p>
            <a:pPr marL="0" indent="0" algn="just">
              <a:buNone/>
            </a:pPr>
            <a:r>
              <a:rPr lang="it-IT" sz="5100" dirty="0"/>
              <a:t> </a:t>
            </a:r>
            <a:r>
              <a:rPr lang="it-IT" sz="5100" dirty="0" smtClean="0"/>
              <a:t>                                    salienti e dei personaggi più significativi-</a:t>
            </a:r>
          </a:p>
          <a:p>
            <a:pPr marL="0" indent="0" algn="just">
              <a:buNone/>
            </a:pPr>
            <a:r>
              <a:rPr lang="it-IT" sz="5100" dirty="0"/>
              <a:t> </a:t>
            </a:r>
            <a:r>
              <a:rPr lang="it-IT" sz="5100" dirty="0" smtClean="0"/>
              <a:t>                                    saranno messi in onda come contributo </a:t>
            </a:r>
          </a:p>
          <a:p>
            <a:pPr marL="0" indent="0" algn="just">
              <a:buNone/>
            </a:pPr>
            <a:r>
              <a:rPr lang="it-IT" sz="5100" dirty="0" smtClean="0"/>
              <a:t>                                     alla </a:t>
            </a:r>
            <a:r>
              <a:rPr lang="it-IT" sz="5100" dirty="0"/>
              <a:t>prima puntata del talent. </a:t>
            </a:r>
            <a:endParaRPr lang="it-IT" sz="1000" dirty="0" smtClean="0"/>
          </a:p>
          <a:p>
            <a:pPr marL="0" indent="0" algn="just">
              <a:buNone/>
            </a:pPr>
            <a:endParaRPr lang="it-IT" sz="1900" dirty="0" smtClean="0"/>
          </a:p>
          <a:p>
            <a:pPr marL="0" indent="0" algn="just">
              <a:buNone/>
            </a:pPr>
            <a:r>
              <a:rPr lang="it-IT" sz="5100" dirty="0" smtClean="0"/>
              <a:t>Tutti i partecipanti</a:t>
            </a:r>
            <a:r>
              <a:rPr lang="it-IT" sz="5100" dirty="0"/>
              <a:t>, anche quelli esclusi, godranno quindi di </a:t>
            </a:r>
            <a:r>
              <a:rPr lang="it-IT" sz="5100" dirty="0" smtClean="0"/>
              <a:t>una opportuna </a:t>
            </a:r>
            <a:r>
              <a:rPr lang="it-IT" sz="5100" dirty="0"/>
              <a:t>visibilità </a:t>
            </a:r>
            <a:r>
              <a:rPr lang="it-IT" sz="5100" dirty="0" smtClean="0"/>
              <a:t>televisiva. </a:t>
            </a:r>
            <a:endParaRPr lang="it-IT" sz="1000" dirty="0" smtClean="0"/>
          </a:p>
          <a:p>
            <a:pPr marL="0" indent="0" algn="just">
              <a:buNone/>
            </a:pPr>
            <a:endParaRPr lang="it-IT" sz="1900" dirty="0"/>
          </a:p>
          <a:p>
            <a:pPr marL="0" indent="0" algn="just">
              <a:buNone/>
            </a:pPr>
            <a:endParaRPr lang="it-IT" sz="900" dirty="0" smtClean="0"/>
          </a:p>
          <a:p>
            <a:pPr marL="0" indent="0" algn="just">
              <a:buNone/>
            </a:pPr>
            <a:r>
              <a:rPr lang="it-IT" sz="5100" dirty="0" smtClean="0"/>
              <a:t>Ogni casting </a:t>
            </a:r>
            <a:r>
              <a:rPr lang="it-IT" sz="5100" dirty="0"/>
              <a:t>diventerà </a:t>
            </a:r>
            <a:r>
              <a:rPr lang="it-IT" sz="5100" dirty="0" smtClean="0"/>
              <a:t>uno spettacolo</a:t>
            </a:r>
          </a:p>
          <a:p>
            <a:pPr marL="0" indent="0" algn="just">
              <a:buNone/>
            </a:pPr>
            <a:r>
              <a:rPr lang="it-IT" sz="5100" dirty="0" smtClean="0"/>
              <a:t> di bravura</a:t>
            </a:r>
            <a:r>
              <a:rPr lang="it-IT" sz="5100" dirty="0"/>
              <a:t>, </a:t>
            </a:r>
            <a:r>
              <a:rPr lang="it-IT" sz="5100" dirty="0" smtClean="0"/>
              <a:t>di abilità, di simpatia e di </a:t>
            </a:r>
          </a:p>
          <a:p>
            <a:pPr marL="0" indent="0" algn="just">
              <a:buNone/>
            </a:pPr>
            <a:r>
              <a:rPr lang="it-IT" sz="5100" dirty="0" smtClean="0"/>
              <a:t>socialità </a:t>
            </a:r>
            <a:r>
              <a:rPr lang="it-IT" sz="5100" dirty="0"/>
              <a:t>dei </a:t>
            </a:r>
            <a:r>
              <a:rPr lang="it-IT" sz="5100" dirty="0" smtClean="0"/>
              <a:t>pizzaioli italiani .                 </a:t>
            </a:r>
          </a:p>
          <a:p>
            <a:pPr marL="0" indent="0" algn="just">
              <a:buNone/>
            </a:pPr>
            <a:r>
              <a:rPr lang="it-IT" sz="3100" dirty="0"/>
              <a:t>	</a:t>
            </a:r>
            <a:r>
              <a:rPr lang="it-IT" sz="3100" dirty="0" smtClean="0"/>
              <a:t>	</a:t>
            </a:r>
          </a:p>
          <a:p>
            <a:pPr marL="0" indent="0" algn="just">
              <a:buNone/>
            </a:pPr>
            <a:endParaRPr lang="it-IT" sz="1400" i="1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it-IT" sz="1400" i="1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it-IT" sz="1400" i="1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it-IT" sz="1400" i="1" dirty="0">
                <a:solidFill>
                  <a:srgbClr val="FF0000"/>
                </a:solidFill>
              </a:rPr>
              <a:t> </a:t>
            </a:r>
            <a:r>
              <a:rPr lang="it-IT" sz="1400" i="1" dirty="0" smtClean="0">
                <a:solidFill>
                  <a:srgbClr val="FF0000"/>
                </a:solidFill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it-IT" sz="1900" i="1" dirty="0" smtClean="0">
                <a:solidFill>
                  <a:srgbClr val="FF0000"/>
                </a:solidFill>
              </a:rPr>
              <a:t>  segue</a:t>
            </a:r>
            <a:endParaRPr lang="it-IT" sz="1900" i="1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it-IT" sz="3100" dirty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51522" y="332656"/>
            <a:ext cx="1224134" cy="5874469"/>
          </a:xfrm>
        </p:spPr>
        <p:txBody>
          <a:bodyPr/>
          <a:lstStyle/>
          <a:p>
            <a:r>
              <a:rPr lang="it-IT" dirty="0" smtClean="0"/>
              <a:t> </a:t>
            </a:r>
            <a:endParaRPr lang="it-IT" dirty="0"/>
          </a:p>
          <a:p>
            <a:endParaRPr lang="it-IT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1" y="650875"/>
            <a:ext cx="864095" cy="555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C:\Users\Administrator\Desktop\MASTER PIZZA SHOW\1\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12160" y="3789040"/>
            <a:ext cx="2808312" cy="2005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Administrator\Desktop\MASTER PIZZA SHOW\1\7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59633" y="1556793"/>
            <a:ext cx="2304255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389465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187624" y="273050"/>
            <a:ext cx="7632848" cy="6180286"/>
          </a:xfrm>
          <a:ln w="38100">
            <a:solidFill>
              <a:srgbClr val="FF0000"/>
            </a:solidFill>
          </a:ln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endParaRPr lang="it-IT" sz="1100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it-IT" sz="11200" b="1" dirty="0" smtClean="0">
                <a:solidFill>
                  <a:srgbClr val="FF0000"/>
                </a:solidFill>
              </a:rPr>
              <a:t>La </a:t>
            </a:r>
            <a:r>
              <a:rPr lang="it-IT" sz="11200" b="1" dirty="0">
                <a:solidFill>
                  <a:srgbClr val="FF0000"/>
                </a:solidFill>
              </a:rPr>
              <a:t>fasi </a:t>
            </a:r>
            <a:r>
              <a:rPr lang="it-IT" sz="11200" b="1" dirty="0" smtClean="0">
                <a:solidFill>
                  <a:srgbClr val="FF0000"/>
                </a:solidFill>
              </a:rPr>
              <a:t>del talent </a:t>
            </a:r>
            <a:r>
              <a:rPr lang="it-IT" sz="11200" b="1" dirty="0" smtClean="0">
                <a:solidFill>
                  <a:srgbClr val="FF0000"/>
                </a:solidFill>
              </a:rPr>
              <a:t>show</a:t>
            </a:r>
          </a:p>
          <a:p>
            <a:pPr marL="0" indent="0" algn="ctr">
              <a:buNone/>
            </a:pPr>
            <a:endParaRPr lang="it-IT" sz="4800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it-IT" sz="8000" dirty="0" smtClean="0"/>
              <a:t>Il programma MASTER PIZZA SHOW si svolge in 5 </a:t>
            </a:r>
            <a:r>
              <a:rPr lang="it-IT" sz="8000" dirty="0"/>
              <a:t>puntate </a:t>
            </a:r>
            <a:r>
              <a:rPr lang="it-IT" sz="8000" dirty="0" smtClean="0"/>
              <a:t>di circa un’ora che verranno registrate a ottobre </a:t>
            </a:r>
            <a:r>
              <a:rPr lang="it-IT" sz="8000" dirty="0"/>
              <a:t>e </a:t>
            </a:r>
            <a:r>
              <a:rPr lang="it-IT" sz="8000" dirty="0" smtClean="0"/>
              <a:t>emesse </a:t>
            </a:r>
            <a:r>
              <a:rPr lang="it-IT" sz="8000" dirty="0"/>
              <a:t>in onda a novembre 2017 in un autorevole </a:t>
            </a:r>
            <a:r>
              <a:rPr lang="it-IT" sz="8000" dirty="0" smtClean="0"/>
              <a:t>network televisivo nazionale </a:t>
            </a:r>
            <a:r>
              <a:rPr lang="it-IT" sz="5600" dirty="0" smtClean="0"/>
              <a:t>(vedi ultima slide).</a:t>
            </a:r>
          </a:p>
          <a:p>
            <a:pPr marL="0" indent="0" algn="just">
              <a:buNone/>
            </a:pPr>
            <a:endParaRPr lang="it-IT" sz="8000" dirty="0" smtClean="0"/>
          </a:p>
          <a:p>
            <a:pPr marL="0" indent="0" algn="just">
              <a:buNone/>
            </a:pPr>
            <a:endParaRPr lang="it-IT" sz="8000" dirty="0" smtClean="0"/>
          </a:p>
          <a:p>
            <a:pPr marL="0" indent="0" algn="just">
              <a:buNone/>
            </a:pPr>
            <a:endParaRPr lang="it-IT" sz="8000" dirty="0"/>
          </a:p>
          <a:p>
            <a:pPr marL="0" indent="0" algn="just">
              <a:buNone/>
            </a:pPr>
            <a:endParaRPr lang="it-IT" sz="1000" dirty="0" smtClean="0"/>
          </a:p>
          <a:p>
            <a:pPr marL="0" indent="0" algn="just">
              <a:buNone/>
            </a:pPr>
            <a:endParaRPr lang="it-IT" sz="1000" dirty="0"/>
          </a:p>
          <a:p>
            <a:pPr marL="0" indent="0" algn="just">
              <a:buNone/>
            </a:pPr>
            <a:r>
              <a:rPr lang="it-IT" sz="8000" dirty="0" smtClean="0"/>
              <a:t>I </a:t>
            </a:r>
            <a:r>
              <a:rPr lang="it-IT" sz="8000" dirty="0"/>
              <a:t>20 </a:t>
            </a:r>
            <a:r>
              <a:rPr lang="it-IT" sz="8000" dirty="0" smtClean="0"/>
              <a:t>pizzaioli concorrenti, </a:t>
            </a:r>
            <a:r>
              <a:rPr lang="it-IT" sz="8000" dirty="0"/>
              <a:t>uno per Regione, si </a:t>
            </a:r>
            <a:r>
              <a:rPr lang="it-IT" sz="8000" dirty="0" smtClean="0"/>
              <a:t>sfideranno in </a:t>
            </a:r>
            <a:r>
              <a:rPr lang="it-IT" sz="8000" dirty="0"/>
              <a:t>uno studio televisivo </a:t>
            </a:r>
            <a:r>
              <a:rPr lang="it-IT" sz="8000" dirty="0" smtClean="0"/>
              <a:t>attrezzato </a:t>
            </a:r>
            <a:r>
              <a:rPr lang="it-IT" sz="8000" dirty="0"/>
              <a:t>di </a:t>
            </a:r>
            <a:r>
              <a:rPr lang="it-IT" sz="8000" dirty="0" smtClean="0"/>
              <a:t>forni, </a:t>
            </a:r>
            <a:r>
              <a:rPr lang="it-IT" sz="8000" dirty="0"/>
              <a:t>ingredienti </a:t>
            </a:r>
            <a:r>
              <a:rPr lang="it-IT" sz="8000" dirty="0" smtClean="0"/>
              <a:t>ed ogni altra necessità richiesta. La gara si articola in 5  fasi eliminatorie:</a:t>
            </a:r>
          </a:p>
          <a:p>
            <a:pPr marL="0" indent="0" algn="just">
              <a:buNone/>
            </a:pPr>
            <a:endParaRPr lang="it-IT" sz="3600" dirty="0" smtClean="0"/>
          </a:p>
          <a:p>
            <a:pPr algn="just"/>
            <a:r>
              <a:rPr lang="it-IT" sz="6400" dirty="0" smtClean="0"/>
              <a:t>Gli ottavi </a:t>
            </a:r>
            <a:r>
              <a:rPr lang="it-IT" sz="6400" dirty="0"/>
              <a:t>di finale </a:t>
            </a:r>
            <a:r>
              <a:rPr lang="it-IT" sz="4800" dirty="0" smtClean="0"/>
              <a:t>(1°puntata) </a:t>
            </a:r>
            <a:r>
              <a:rPr lang="it-IT" sz="6400" dirty="0" smtClean="0"/>
              <a:t>in cui i  </a:t>
            </a:r>
            <a:r>
              <a:rPr lang="it-IT" sz="6400" dirty="0"/>
              <a:t>20 concorrenti sono chiamati a realizzare una pizza “in stile libero” cioè a loro piacimento</a:t>
            </a:r>
            <a:r>
              <a:rPr lang="it-IT" sz="6400" dirty="0" smtClean="0"/>
              <a:t>. Passano al doppio turno dei quarti di finale i migliori 12;</a:t>
            </a:r>
            <a:endParaRPr lang="it-IT" sz="6400" dirty="0"/>
          </a:p>
          <a:p>
            <a:pPr algn="just"/>
            <a:r>
              <a:rPr lang="it-IT" sz="6400" dirty="0" smtClean="0"/>
              <a:t>Nei due turni dei </a:t>
            </a:r>
            <a:r>
              <a:rPr lang="it-IT" sz="6400" dirty="0"/>
              <a:t>quarti di </a:t>
            </a:r>
            <a:r>
              <a:rPr lang="it-IT" sz="6400" dirty="0" smtClean="0"/>
              <a:t>finale </a:t>
            </a:r>
            <a:r>
              <a:rPr lang="it-IT" sz="4800" dirty="0" smtClean="0"/>
              <a:t>(2°-3°puntata) </a:t>
            </a:r>
            <a:r>
              <a:rPr lang="it-IT" sz="6400" dirty="0" smtClean="0"/>
              <a:t>i 12 </a:t>
            </a:r>
            <a:r>
              <a:rPr lang="it-IT" sz="6400" dirty="0"/>
              <a:t>concorrenti </a:t>
            </a:r>
            <a:r>
              <a:rPr lang="it-IT" sz="6400" dirty="0" smtClean="0"/>
              <a:t>si cimenteranno </a:t>
            </a:r>
            <a:r>
              <a:rPr lang="it-IT" sz="6400" dirty="0"/>
              <a:t>con la pizza in teglia al forno </a:t>
            </a:r>
            <a:r>
              <a:rPr lang="it-IT" sz="6400" dirty="0" smtClean="0"/>
              <a:t>elettrico e la pizza alla pala in forno a legna. </a:t>
            </a:r>
            <a:r>
              <a:rPr lang="it-IT" sz="6400" dirty="0"/>
              <a:t>Passano </a:t>
            </a:r>
            <a:r>
              <a:rPr lang="it-IT" sz="6400" dirty="0" smtClean="0"/>
              <a:t>in semifinale i </a:t>
            </a:r>
            <a:r>
              <a:rPr lang="it-IT" sz="6400" dirty="0"/>
              <a:t>migliori </a:t>
            </a:r>
            <a:r>
              <a:rPr lang="it-IT" sz="6400" dirty="0" smtClean="0"/>
              <a:t>8; </a:t>
            </a:r>
          </a:p>
          <a:p>
            <a:pPr algn="just"/>
            <a:r>
              <a:rPr lang="it-IT" sz="6400" dirty="0" smtClean="0"/>
              <a:t>Nella semifinale </a:t>
            </a:r>
            <a:r>
              <a:rPr lang="it-IT" sz="4800" dirty="0" smtClean="0"/>
              <a:t>(4°puntata</a:t>
            </a:r>
            <a:r>
              <a:rPr lang="it-IT" sz="4800" dirty="0"/>
              <a:t>) </a:t>
            </a:r>
            <a:r>
              <a:rPr lang="it-IT" sz="6400" dirty="0"/>
              <a:t>gli </a:t>
            </a:r>
            <a:r>
              <a:rPr lang="it-IT" sz="6400" dirty="0" smtClean="0"/>
              <a:t>8 </a:t>
            </a:r>
            <a:r>
              <a:rPr lang="it-IT" sz="6400" dirty="0"/>
              <a:t>concorrenti </a:t>
            </a:r>
            <a:r>
              <a:rPr lang="it-IT" sz="6400" dirty="0" smtClean="0"/>
              <a:t> rimasti dovranno realizzare </a:t>
            </a:r>
            <a:r>
              <a:rPr lang="it-IT" sz="6400" dirty="0"/>
              <a:t>la pizza </a:t>
            </a:r>
            <a:r>
              <a:rPr lang="it-IT" sz="6400" dirty="0" smtClean="0"/>
              <a:t>napoletana STG. Alla finale accedono i </a:t>
            </a:r>
            <a:r>
              <a:rPr lang="it-IT" sz="6400" dirty="0"/>
              <a:t>migliori </a:t>
            </a:r>
            <a:r>
              <a:rPr lang="it-IT" sz="6400" dirty="0" smtClean="0"/>
              <a:t>4; </a:t>
            </a:r>
          </a:p>
          <a:p>
            <a:pPr algn="just"/>
            <a:r>
              <a:rPr lang="it-IT" sz="6400" dirty="0" smtClean="0"/>
              <a:t>La finale </a:t>
            </a:r>
            <a:r>
              <a:rPr lang="it-IT" sz="4800" dirty="0" smtClean="0"/>
              <a:t>(5°puntata</a:t>
            </a:r>
            <a:r>
              <a:rPr lang="it-IT" sz="4800" dirty="0"/>
              <a:t>) </a:t>
            </a:r>
            <a:r>
              <a:rPr lang="it-IT" sz="6400" dirty="0"/>
              <a:t>chiamerà </a:t>
            </a:r>
            <a:r>
              <a:rPr lang="it-IT" sz="6400" dirty="0" smtClean="0"/>
              <a:t>i 4 concorrenti ad una serie di prove in cui qualità, velocità e originalità saranno gli ingredienti della pizza vittoriosa del </a:t>
            </a:r>
            <a:r>
              <a:rPr lang="it-IT" sz="6400" b="1" dirty="0"/>
              <a:t>MASTER PIZZA </a:t>
            </a:r>
            <a:r>
              <a:rPr lang="it-IT" sz="6400" b="1" dirty="0" smtClean="0"/>
              <a:t>2017</a:t>
            </a:r>
          </a:p>
          <a:p>
            <a:pPr algn="just"/>
            <a:r>
              <a:rPr lang="it-IT" sz="6400" dirty="0" smtClean="0"/>
              <a:t>Tutti i vincitori di ogni fase selettiva saranno giudicati anche sull’abbinamento tra la loro pizza e un vino o una birra </a:t>
            </a:r>
            <a:r>
              <a:rPr lang="it-IT" sz="6400" b="1" dirty="0" smtClean="0"/>
              <a:t> </a:t>
            </a:r>
            <a:r>
              <a:rPr lang="it-IT" sz="6400" dirty="0" smtClean="0"/>
              <a:t>                                                        </a:t>
            </a:r>
            <a:r>
              <a:rPr lang="it-IT" sz="4000" i="1" dirty="0" smtClean="0">
                <a:solidFill>
                  <a:srgbClr val="FF0000"/>
                </a:solidFill>
              </a:rPr>
              <a:t>segue</a:t>
            </a:r>
            <a:endParaRPr lang="it-IT" sz="4000" i="1" dirty="0">
              <a:solidFill>
                <a:srgbClr val="FF0000"/>
              </a:solidFill>
            </a:endParaRPr>
          </a:p>
          <a:p>
            <a:pPr algn="just"/>
            <a:endParaRPr lang="it-IT" sz="8000" dirty="0"/>
          </a:p>
          <a:p>
            <a:endParaRPr lang="it-IT" sz="7200" dirty="0" smtClean="0"/>
          </a:p>
          <a:p>
            <a:endParaRPr lang="it-IT" sz="72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3" y="650875"/>
            <a:ext cx="792087" cy="555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 descr="C:\Users\Administrator\Desktop\MASTER PIZZA SHOW\1\9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91881" y="1772816"/>
            <a:ext cx="2304256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0462757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331640" y="273050"/>
            <a:ext cx="7355160" cy="5853113"/>
          </a:xfrm>
          <a:ln w="38100">
            <a:solidFill>
              <a:srgbClr val="FF0000"/>
            </a:solidFill>
          </a:ln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it-IT" b="1" dirty="0">
                <a:solidFill>
                  <a:srgbClr val="FF0000"/>
                </a:solidFill>
              </a:rPr>
              <a:t>La Giuria</a:t>
            </a:r>
            <a:endParaRPr lang="it-IT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it-IT" sz="900" dirty="0" smtClean="0"/>
          </a:p>
          <a:p>
            <a:pPr marL="0" indent="0" algn="just">
              <a:buNone/>
            </a:pPr>
            <a:r>
              <a:rPr lang="it-IT" sz="2400" dirty="0" smtClean="0"/>
              <a:t>Comporranno </a:t>
            </a:r>
            <a:r>
              <a:rPr lang="it-IT" sz="2400" dirty="0"/>
              <a:t>la Giuria </a:t>
            </a:r>
            <a:r>
              <a:rPr lang="it-IT" sz="2400" dirty="0" smtClean="0"/>
              <a:t>di </a:t>
            </a:r>
            <a:r>
              <a:rPr lang="it-IT" sz="2400" dirty="0"/>
              <a:t>MASTER PIZZA </a:t>
            </a:r>
            <a:r>
              <a:rPr lang="it-IT" sz="2400" dirty="0" smtClean="0"/>
              <a:t>SHOW cinque Maestri </a:t>
            </a:r>
            <a:r>
              <a:rPr lang="it-IT" sz="2400" dirty="0"/>
              <a:t>italiani della pizza, scelti tra i più noti e </a:t>
            </a:r>
            <a:r>
              <a:rPr lang="it-IT" sz="2400" dirty="0" smtClean="0"/>
              <a:t>autorevolmente riconosciuti. </a:t>
            </a:r>
            <a:endParaRPr lang="it-IT" sz="1100" dirty="0" smtClean="0"/>
          </a:p>
          <a:p>
            <a:pPr marL="0" indent="0" algn="just">
              <a:buNone/>
            </a:pPr>
            <a:endParaRPr lang="it-IT" sz="900" dirty="0" smtClean="0"/>
          </a:p>
          <a:p>
            <a:pPr marL="0" indent="0" algn="just">
              <a:buNone/>
            </a:pPr>
            <a:r>
              <a:rPr lang="it-IT" sz="2400" dirty="0" smtClean="0"/>
              <a:t>La Giuria si avvarrà anche del contributo di altri esperti del «pianeta pizza» tra cui giornalisti, presidenti di Associazione di settore e VIP.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/>
              <a:t> </a:t>
            </a:r>
            <a:r>
              <a:rPr lang="it-IT" dirty="0" smtClean="0"/>
              <a:t>                                                            </a:t>
            </a:r>
          </a:p>
          <a:p>
            <a:pPr marL="0" indent="0">
              <a:buNone/>
            </a:pPr>
            <a:r>
              <a:rPr lang="it-IT" sz="1000" i="1" dirty="0">
                <a:solidFill>
                  <a:srgbClr val="FF0000"/>
                </a:solidFill>
              </a:rPr>
              <a:t> </a:t>
            </a:r>
            <a:r>
              <a:rPr lang="it-IT" sz="1000" i="1" dirty="0" smtClean="0">
                <a:solidFill>
                  <a:srgbClr val="FF0000"/>
                </a:solidFill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segue</a:t>
            </a:r>
            <a:endParaRPr lang="it-IT" sz="1000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it-IT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7" y="260648"/>
            <a:ext cx="864097" cy="59464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 descr="C:\Users\Administrator\Desktop\MASTER PIZZA SHOW\1\2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19463" y="3645024"/>
            <a:ext cx="2836713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592590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75656" y="273050"/>
            <a:ext cx="7344816" cy="5964262"/>
          </a:xfrm>
          <a:ln w="38100">
            <a:solidFill>
              <a:srgbClr val="FF0000"/>
            </a:solidFill>
          </a:ln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it-IT" sz="3800" b="1" dirty="0">
                <a:solidFill>
                  <a:srgbClr val="FF0000"/>
                </a:solidFill>
              </a:rPr>
              <a:t>Come aderire   </a:t>
            </a:r>
          </a:p>
          <a:p>
            <a:pPr marL="0" indent="0" algn="ctr">
              <a:buNone/>
            </a:pPr>
            <a:endParaRPr lang="it-IT" sz="16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it-IT" sz="16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it-IT" sz="800" b="1" dirty="0">
                <a:solidFill>
                  <a:srgbClr val="FF0000"/>
                </a:solidFill>
              </a:rPr>
              <a:t>  </a:t>
            </a:r>
          </a:p>
          <a:p>
            <a:pPr marL="0" indent="0" algn="just">
              <a:buNone/>
            </a:pPr>
            <a:r>
              <a:rPr lang="it-IT" sz="2800" dirty="0"/>
              <a:t>MASTER PIZZA SHOW è aperto a tutti i pizzaioli professionisti e non. L’adesione è totalmente gratuita.</a:t>
            </a:r>
          </a:p>
          <a:p>
            <a:pPr marL="0" indent="0" algn="just">
              <a:buNone/>
            </a:pPr>
            <a:endParaRPr lang="it-IT" sz="2800" dirty="0"/>
          </a:p>
          <a:p>
            <a:pPr marL="0" indent="0" algn="just">
              <a:buNone/>
            </a:pPr>
            <a:r>
              <a:rPr lang="it-IT" sz="2800" dirty="0"/>
              <a:t>E’ sufficiente iscriversi, entro e non oltre il 30 giugno 2017 al sito </a:t>
            </a:r>
            <a:r>
              <a:rPr lang="it-IT" sz="2800" u="sng" dirty="0">
                <a:hlinkClick r:id="rId2"/>
              </a:rPr>
              <a:t>www.masterpizzashow.it</a:t>
            </a:r>
            <a:r>
              <a:rPr lang="it-IT" sz="2800" u="sng" dirty="0"/>
              <a:t> </a:t>
            </a:r>
            <a:r>
              <a:rPr lang="it-IT" sz="2800" dirty="0"/>
              <a:t>seguendo le istruzioni e sottoscrivendo il Regolamento della gara oppure compilando la scheda di adesione pervenuta via e-mail e rispedendola alla società produttrice del programma.</a:t>
            </a:r>
          </a:p>
          <a:p>
            <a:pPr marL="0" indent="0" algn="just">
              <a:buNone/>
            </a:pPr>
            <a:r>
              <a:rPr lang="it-IT" sz="2800" dirty="0"/>
              <a:t> </a:t>
            </a:r>
          </a:p>
          <a:p>
            <a:pPr marL="0" indent="0" algn="just">
              <a:buNone/>
            </a:pPr>
            <a:r>
              <a:rPr lang="it-IT" sz="2800" dirty="0"/>
              <a:t>A tutti gli iscritti, in base alla Regione di appartenenza, verrà comunicata la data e il luogo del casting a cui partecipare.  </a:t>
            </a:r>
          </a:p>
          <a:p>
            <a:pPr marL="0" indent="0" algn="just">
              <a:buNone/>
            </a:pPr>
            <a:r>
              <a:rPr lang="it-IT" sz="1400" b="1" smtClean="0">
                <a:solidFill>
                  <a:srgbClr val="FF0000"/>
                </a:solidFill>
              </a:rPr>
              <a:t>                                                                                                                                                                                                  </a:t>
            </a:r>
            <a:r>
              <a:rPr lang="it-IT" sz="1400" i="1" dirty="0" smtClean="0">
                <a:solidFill>
                  <a:srgbClr val="FF0000"/>
                </a:solidFill>
              </a:rPr>
              <a:t>segue</a:t>
            </a:r>
            <a:endParaRPr lang="it-IT" sz="1400" i="1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it-IT" sz="1400" b="1" dirty="0" smtClean="0"/>
          </a:p>
          <a:p>
            <a:pPr marL="0" indent="0" algn="just">
              <a:buNone/>
            </a:pPr>
            <a:endParaRPr lang="it-IT" sz="14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650875"/>
            <a:ext cx="864095" cy="555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8301403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75656" y="273050"/>
            <a:ext cx="7344816" cy="6108278"/>
          </a:xfrm>
          <a:ln w="38100">
            <a:solidFill>
              <a:srgbClr val="FF0000"/>
            </a:solidFill>
          </a:ln>
        </p:spPr>
        <p:txBody>
          <a:bodyPr>
            <a:normAutofit fontScale="47500" lnSpcReduction="20000"/>
          </a:bodyPr>
          <a:lstStyle/>
          <a:p>
            <a:pPr marL="0" indent="0" algn="ctr">
              <a:buNone/>
            </a:pPr>
            <a:r>
              <a:rPr lang="it-IT" sz="2800" b="1" dirty="0" smtClean="0">
                <a:solidFill>
                  <a:srgbClr val="FF0000"/>
                </a:solidFill>
              </a:rPr>
              <a:t>I nostri sponsor</a:t>
            </a:r>
          </a:p>
          <a:p>
            <a:pPr marL="0" indent="0" algn="just">
              <a:buNone/>
            </a:pPr>
            <a:r>
              <a:rPr lang="it-IT" sz="5900" dirty="0" smtClean="0"/>
              <a:t>MASTER PIZZA SHOW è un programma in </a:t>
            </a:r>
            <a:r>
              <a:rPr lang="it-IT" sz="5900" i="1" dirty="0" err="1" smtClean="0"/>
              <a:t>product</a:t>
            </a:r>
            <a:r>
              <a:rPr lang="it-IT" sz="5900" i="1" dirty="0" smtClean="0"/>
              <a:t> </a:t>
            </a:r>
            <a:r>
              <a:rPr lang="it-IT" sz="5900" i="1" dirty="0" err="1" smtClean="0"/>
              <a:t>placement</a:t>
            </a:r>
            <a:r>
              <a:rPr lang="it-IT" sz="5900" i="1" dirty="0" smtClean="0"/>
              <a:t> </a:t>
            </a:r>
            <a:r>
              <a:rPr lang="it-IT" sz="5900" dirty="0" smtClean="0"/>
              <a:t>cioè i prodotti e i macchinare usati in trasmissione possono essere inquadrati dalle telecamere ed essere citati sia dal conduttore che nei titoli di coda.</a:t>
            </a:r>
          </a:p>
          <a:p>
            <a:pPr marL="0" indent="0" algn="just">
              <a:buNone/>
            </a:pPr>
            <a:endParaRPr lang="it-IT" sz="5900" dirty="0"/>
          </a:p>
          <a:p>
            <a:pPr marL="0" indent="0" algn="just">
              <a:buNone/>
            </a:pPr>
            <a:r>
              <a:rPr lang="it-IT" sz="5900" dirty="0" smtClean="0"/>
              <a:t>Le aziende possono scegliere tre livelli di partecipazione: </a:t>
            </a:r>
            <a:r>
              <a:rPr lang="it-IT" sz="5900" b="1" dirty="0" err="1" smtClean="0"/>
              <a:t>Main</a:t>
            </a:r>
            <a:r>
              <a:rPr lang="it-IT" sz="5900" b="1" dirty="0" smtClean="0"/>
              <a:t> Sponsor</a:t>
            </a:r>
            <a:r>
              <a:rPr lang="it-IT" sz="5900" dirty="0" smtClean="0"/>
              <a:t>, </a:t>
            </a:r>
            <a:r>
              <a:rPr lang="it-IT" sz="5900" b="1" dirty="0" smtClean="0"/>
              <a:t>Technical Partner </a:t>
            </a:r>
            <a:r>
              <a:rPr lang="it-IT" sz="5900" dirty="0" smtClean="0"/>
              <a:t>e </a:t>
            </a:r>
            <a:r>
              <a:rPr lang="it-IT" sz="5900" b="1" dirty="0" smtClean="0"/>
              <a:t>Supporter. </a:t>
            </a:r>
            <a:r>
              <a:rPr lang="it-IT" sz="5900" dirty="0" smtClean="0"/>
              <a:t>Verranno concordati specifici rapporti contrattuali in funzione del livello di collaborazione e di esposizione televisiva.</a:t>
            </a:r>
          </a:p>
          <a:p>
            <a:pPr marL="0" indent="0" algn="just">
              <a:buNone/>
            </a:pPr>
            <a:endParaRPr lang="it-IT" sz="3500" dirty="0" smtClean="0"/>
          </a:p>
          <a:p>
            <a:pPr marL="0" indent="0" algn="just">
              <a:buNone/>
            </a:pPr>
            <a:endParaRPr lang="it-IT" sz="3500" dirty="0" smtClean="0"/>
          </a:p>
          <a:p>
            <a:pPr marL="0" indent="0" algn="just">
              <a:buNone/>
            </a:pPr>
            <a:endParaRPr lang="it-IT" sz="3500" b="1" dirty="0" smtClean="0"/>
          </a:p>
          <a:p>
            <a:pPr marL="0" indent="0" algn="just">
              <a:buNone/>
            </a:pPr>
            <a:endParaRPr lang="it-IT" sz="2400" b="1" dirty="0"/>
          </a:p>
          <a:p>
            <a:pPr marL="0" indent="0" algn="just">
              <a:buNone/>
            </a:pPr>
            <a:endParaRPr lang="it-IT" sz="2400" b="1" dirty="0" smtClean="0"/>
          </a:p>
          <a:p>
            <a:pPr marL="0" indent="0" algn="just">
              <a:buNone/>
            </a:pPr>
            <a:endParaRPr lang="it-IT" sz="1400" b="1" dirty="0" smtClean="0"/>
          </a:p>
          <a:p>
            <a:pPr marL="0" indent="0" algn="just">
              <a:buNone/>
            </a:pPr>
            <a:endParaRPr lang="it-IT" sz="1400" b="1" dirty="0" smtClean="0"/>
          </a:p>
          <a:p>
            <a:pPr marL="0" indent="0" algn="just">
              <a:buNone/>
            </a:pPr>
            <a:r>
              <a:rPr lang="it-IT" sz="800" b="1" dirty="0"/>
              <a:t>	</a:t>
            </a:r>
            <a:r>
              <a:rPr lang="it-IT" sz="800" b="1" dirty="0" smtClean="0"/>
              <a:t>		</a:t>
            </a:r>
          </a:p>
          <a:p>
            <a:pPr marL="0" indent="0" algn="just">
              <a:buNone/>
            </a:pPr>
            <a:r>
              <a:rPr lang="it-IT" sz="1400" b="1" dirty="0" smtClean="0">
                <a:solidFill>
                  <a:srgbClr val="FF0000"/>
                </a:solidFill>
              </a:rPr>
              <a:t>                                                                                                                                                    </a:t>
            </a:r>
            <a:r>
              <a:rPr lang="it-IT" sz="1900" b="1" dirty="0" smtClean="0"/>
              <a:t>  </a:t>
            </a:r>
            <a:r>
              <a:rPr lang="it-IT" sz="2300" b="1" dirty="0" err="1" smtClean="0"/>
              <a:t>Tel</a:t>
            </a:r>
            <a:r>
              <a:rPr lang="it-IT" sz="2300" b="1" dirty="0" smtClean="0"/>
              <a:t> </a:t>
            </a:r>
            <a:r>
              <a:rPr lang="it-IT" sz="2300" b="1" dirty="0"/>
              <a:t>3314001050</a:t>
            </a:r>
          </a:p>
          <a:p>
            <a:pPr marL="0" indent="0" algn="ctr">
              <a:buNone/>
            </a:pPr>
            <a:r>
              <a:rPr lang="it-IT" sz="2300" b="1" dirty="0" smtClean="0"/>
              <a:t> </a:t>
            </a:r>
            <a:r>
              <a:rPr lang="it-IT" sz="2300" b="1" dirty="0">
                <a:hlinkClick r:id="rId2"/>
              </a:rPr>
              <a:t>info@mediaproductions.it</a:t>
            </a:r>
            <a:endParaRPr lang="it-IT" sz="23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650875"/>
            <a:ext cx="864095" cy="555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magine 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63888" y="4653136"/>
            <a:ext cx="3024336" cy="10801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4249881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620688"/>
            <a:ext cx="5245422" cy="5688632"/>
          </a:xfrm>
          <a:ln w="38100">
            <a:solidFill>
              <a:srgbClr val="FF0000"/>
            </a:solidFill>
          </a:ln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1200"/>
              </a:spcBef>
              <a:buNone/>
            </a:pPr>
            <a:r>
              <a:rPr lang="it-IT" sz="7200" dirty="0"/>
              <a:t>La </a:t>
            </a:r>
            <a:r>
              <a:rPr lang="it-IT" sz="7200" b="1" dirty="0" smtClean="0"/>
              <a:t>Media Productions, </a:t>
            </a:r>
            <a:r>
              <a:rPr lang="it-IT" sz="7200" dirty="0" smtClean="0"/>
              <a:t>società di produzione televisiva titolare del format Master Pizza Show,</a:t>
            </a:r>
            <a:r>
              <a:rPr lang="it-IT" sz="7200" b="1" dirty="0" smtClean="0"/>
              <a:t> </a:t>
            </a:r>
            <a:r>
              <a:rPr lang="it-IT" sz="7200" dirty="0"/>
              <a:t>ha di recente costituito </a:t>
            </a:r>
            <a:r>
              <a:rPr lang="it-IT" sz="7200" b="1" dirty="0" smtClean="0">
                <a:solidFill>
                  <a:srgbClr val="00B050"/>
                </a:solidFill>
              </a:rPr>
              <a:t>Cross </a:t>
            </a:r>
            <a:r>
              <a:rPr lang="it-IT" sz="7200" b="1" dirty="0">
                <a:solidFill>
                  <a:srgbClr val="00B050"/>
                </a:solidFill>
              </a:rPr>
              <a:t>Media Net</a:t>
            </a:r>
            <a:r>
              <a:rPr lang="it-IT" sz="7200" dirty="0"/>
              <a:t>, un network composto da eccellenze</a:t>
            </a:r>
            <a:r>
              <a:rPr lang="it-IT" sz="7200" b="1" dirty="0"/>
              <a:t> </a:t>
            </a:r>
            <a:r>
              <a:rPr lang="it-IT" sz="7200" dirty="0"/>
              <a:t>nazionali ed internazionali della comunicazione come la</a:t>
            </a:r>
            <a:r>
              <a:rPr lang="it-IT" sz="7200" b="1" dirty="0"/>
              <a:t> </a:t>
            </a:r>
            <a:r>
              <a:rPr lang="it-IT" sz="7200" dirty="0"/>
              <a:t> </a:t>
            </a:r>
            <a:r>
              <a:rPr lang="it-IT" sz="7200" b="1" dirty="0" err="1"/>
              <a:t>All</a:t>
            </a:r>
            <a:r>
              <a:rPr lang="it-IT" sz="7200" b="1" dirty="0"/>
              <a:t> Media </a:t>
            </a:r>
            <a:r>
              <a:rPr lang="it-IT" sz="7200" b="1" dirty="0" err="1"/>
              <a:t>Consulting</a:t>
            </a:r>
            <a:r>
              <a:rPr lang="it-IT" sz="7200" dirty="0"/>
              <a:t>, </a:t>
            </a:r>
            <a:r>
              <a:rPr lang="it-IT" sz="7200" b="1" dirty="0"/>
              <a:t>Media News </a:t>
            </a:r>
            <a:r>
              <a:rPr lang="it-IT" sz="7200" dirty="0"/>
              <a:t>e la testata video-giornalistica </a:t>
            </a:r>
            <a:r>
              <a:rPr lang="it-IT" sz="7200" b="1" dirty="0" err="1"/>
              <a:t>EsteNews</a:t>
            </a:r>
            <a:r>
              <a:rPr lang="it-IT" sz="7200" b="1" dirty="0"/>
              <a:t>.</a:t>
            </a:r>
            <a:endParaRPr lang="it-IT" sz="7200" dirty="0"/>
          </a:p>
          <a:p>
            <a:pPr marL="0" indent="0" algn="just">
              <a:spcBef>
                <a:spcPts val="600"/>
              </a:spcBef>
              <a:buNone/>
            </a:pPr>
            <a:endParaRPr lang="it-IT" sz="3600" b="1" dirty="0"/>
          </a:p>
          <a:p>
            <a:pPr marL="0" indent="0" algn="just">
              <a:spcBef>
                <a:spcPts val="600"/>
              </a:spcBef>
              <a:buNone/>
            </a:pPr>
            <a:r>
              <a:rPr lang="it-IT" sz="7200" b="1" dirty="0" smtClean="0">
                <a:solidFill>
                  <a:srgbClr val="00B050"/>
                </a:solidFill>
              </a:rPr>
              <a:t>Cross </a:t>
            </a:r>
            <a:r>
              <a:rPr lang="it-IT" sz="7200" b="1" dirty="0">
                <a:solidFill>
                  <a:srgbClr val="00B050"/>
                </a:solidFill>
              </a:rPr>
              <a:t>Media Net </a:t>
            </a:r>
            <a:r>
              <a:rPr lang="it-IT" sz="7200" dirty="0" smtClean="0"/>
              <a:t>trasmette </a:t>
            </a:r>
            <a:r>
              <a:rPr lang="it-IT" sz="7200" dirty="0"/>
              <a:t>i suoi programmi sulle seguenti </a:t>
            </a:r>
            <a:r>
              <a:rPr lang="it-IT" sz="7200" b="1" dirty="0"/>
              <a:t>reti nazionali</a:t>
            </a:r>
          </a:p>
          <a:p>
            <a:pPr lvl="0" algn="just">
              <a:spcBef>
                <a:spcPts val="600"/>
              </a:spcBef>
            </a:pPr>
            <a:r>
              <a:rPr lang="it-IT" sz="6400" b="1" dirty="0"/>
              <a:t>LCN 20      RETE CAPRI</a:t>
            </a:r>
            <a:endParaRPr lang="it-IT" sz="6400" dirty="0"/>
          </a:p>
          <a:p>
            <a:pPr lvl="0" algn="just">
              <a:spcBef>
                <a:spcPts val="600"/>
              </a:spcBef>
            </a:pPr>
            <a:r>
              <a:rPr lang="it-IT" sz="6400" b="1" dirty="0"/>
              <a:t>LCN  65     ACQUA</a:t>
            </a:r>
            <a:endParaRPr lang="it-IT" sz="6400" dirty="0"/>
          </a:p>
          <a:p>
            <a:pPr lvl="0" algn="just">
              <a:spcBef>
                <a:spcPts val="600"/>
              </a:spcBef>
            </a:pPr>
            <a:r>
              <a:rPr lang="it-IT" sz="6400" b="1" dirty="0"/>
              <a:t>LCN  66     RADIO CAPRI TELEVISION</a:t>
            </a:r>
            <a:endParaRPr lang="it-IT" sz="6400" dirty="0"/>
          </a:p>
          <a:p>
            <a:pPr lvl="0" algn="just">
              <a:spcBef>
                <a:spcPts val="600"/>
              </a:spcBef>
            </a:pPr>
            <a:r>
              <a:rPr lang="it-IT" sz="6400" b="1" dirty="0"/>
              <a:t>LCN 68      PLAY ME</a:t>
            </a:r>
            <a:endParaRPr lang="it-IT" sz="6400" dirty="0"/>
          </a:p>
          <a:p>
            <a:pPr lvl="0" algn="just">
              <a:spcBef>
                <a:spcPts val="600"/>
              </a:spcBef>
            </a:pPr>
            <a:r>
              <a:rPr lang="it-IT" sz="6400" b="1" dirty="0"/>
              <a:t>LCN 177    ODEON 24</a:t>
            </a:r>
            <a:endParaRPr lang="it-IT" sz="6400" dirty="0"/>
          </a:p>
          <a:p>
            <a:pPr lvl="0" algn="just">
              <a:spcBef>
                <a:spcPts val="600"/>
              </a:spcBef>
            </a:pPr>
            <a:r>
              <a:rPr lang="it-IT" sz="6400" b="1" dirty="0"/>
              <a:t>LCN  253   1 SPORT</a:t>
            </a:r>
            <a:endParaRPr lang="it-IT" sz="6400" dirty="0"/>
          </a:p>
          <a:p>
            <a:pPr algn="just">
              <a:spcBef>
                <a:spcPts val="600"/>
              </a:spcBef>
            </a:pPr>
            <a:r>
              <a:rPr lang="it-IT" sz="6400" b="1" dirty="0" smtClean="0"/>
              <a:t>sul </a:t>
            </a:r>
            <a:r>
              <a:rPr lang="it-IT" sz="6400" b="1" dirty="0"/>
              <a:t>canale  SKY  </a:t>
            </a:r>
            <a:r>
              <a:rPr lang="it-IT" sz="6400" b="1" dirty="0" smtClean="0"/>
              <a:t>903</a:t>
            </a:r>
            <a:endParaRPr lang="it-IT" sz="6400" dirty="0"/>
          </a:p>
          <a:p>
            <a:pPr marL="0" indent="0" algn="just">
              <a:spcBef>
                <a:spcPts val="600"/>
              </a:spcBef>
              <a:buNone/>
            </a:pPr>
            <a:endParaRPr lang="it-IT" sz="4500" dirty="0"/>
          </a:p>
          <a:p>
            <a:pPr marL="0" indent="0" algn="just">
              <a:spcBef>
                <a:spcPts val="600"/>
              </a:spcBef>
              <a:buNone/>
            </a:pPr>
            <a:r>
              <a:rPr lang="it-IT" sz="7200" dirty="0" smtClean="0"/>
              <a:t>Oltre </a:t>
            </a:r>
            <a:r>
              <a:rPr lang="it-IT" sz="7200" dirty="0"/>
              <a:t>a queste emittenti nazionali il network si avvale di una rete di </a:t>
            </a:r>
            <a:r>
              <a:rPr lang="it-IT" sz="7200" b="1" dirty="0"/>
              <a:t>emittenti areali </a:t>
            </a:r>
            <a:r>
              <a:rPr lang="it-IT" sz="5600" dirty="0" smtClean="0"/>
              <a:t>(vedi cartina) </a:t>
            </a:r>
            <a:r>
              <a:rPr lang="it-IT" sz="7200" dirty="0" smtClean="0"/>
              <a:t>che </a:t>
            </a:r>
            <a:r>
              <a:rPr lang="it-IT" sz="7200" dirty="0"/>
              <a:t>garantiscono anch’esse </a:t>
            </a:r>
            <a:r>
              <a:rPr lang="it-IT" sz="7200" dirty="0" smtClean="0"/>
              <a:t>la ulteriore copertura </a:t>
            </a:r>
            <a:r>
              <a:rPr lang="it-IT" sz="7200" dirty="0"/>
              <a:t>del territorio nazionale in altre e diverse fasce orarie.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it-IT" sz="2000" i="1" dirty="0" smtClean="0">
                <a:solidFill>
                  <a:srgbClr val="FF0000"/>
                </a:solidFill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it-IT" sz="4000" i="1" dirty="0" smtClean="0">
                <a:solidFill>
                  <a:srgbClr val="FF0000"/>
                </a:solidFill>
              </a:rPr>
              <a:t>segue</a:t>
            </a:r>
            <a:endParaRPr lang="it-IT" sz="4000" i="1" dirty="0">
              <a:solidFill>
                <a:srgbClr val="FF0000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764704"/>
            <a:ext cx="3008313" cy="5472608"/>
          </a:xfrm>
        </p:spPr>
        <p:txBody>
          <a:bodyPr>
            <a:normAutofit/>
          </a:bodyPr>
          <a:lstStyle/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pPr algn="just"/>
            <a:r>
              <a:rPr lang="it-IT" b="1" dirty="0" smtClean="0">
                <a:solidFill>
                  <a:srgbClr val="FF0000"/>
                </a:solidFill>
              </a:rPr>
              <a:t>I numeri sulla cartina indicano i canali</a:t>
            </a:r>
          </a:p>
          <a:p>
            <a:pPr algn="just"/>
            <a:r>
              <a:rPr lang="it-IT" b="1" dirty="0" smtClean="0">
                <a:solidFill>
                  <a:srgbClr val="FF0000"/>
                </a:solidFill>
              </a:rPr>
              <a:t>del digitale terrestre delle emittenti </a:t>
            </a:r>
          </a:p>
          <a:p>
            <a:pPr algn="just"/>
            <a:r>
              <a:rPr lang="it-IT" b="1" dirty="0" smtClean="0">
                <a:solidFill>
                  <a:srgbClr val="FF0000"/>
                </a:solidFill>
              </a:rPr>
              <a:t>areali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5" name="Titolo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3008313" cy="144016"/>
          </a:xfrm>
          <a:solidFill>
            <a:srgbClr val="FFC000"/>
          </a:solidFill>
        </p:spPr>
        <p:txBody>
          <a:bodyPr>
            <a:noAutofit/>
          </a:bodyPr>
          <a:lstStyle/>
          <a:p>
            <a:r>
              <a:rPr lang="it-IT" dirty="0">
                <a:solidFill>
                  <a:srgbClr val="FF0000"/>
                </a:solidFill>
                <a:latin typeface="Berlin Sans FB" panose="020E0602020502020306" pitchFamily="34" charset="0"/>
              </a:rPr>
              <a:t>MASTER PIZZA SHOW</a:t>
            </a:r>
            <a:endParaRPr lang="it-IT" dirty="0"/>
          </a:p>
        </p:txBody>
      </p:sp>
      <p:pic>
        <p:nvPicPr>
          <p:cNvPr id="6" name="Immagine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1196752"/>
            <a:ext cx="2952328" cy="417646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xmlns="" val="34734912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63888" y="404664"/>
            <a:ext cx="5256584" cy="6048672"/>
          </a:xfrm>
          <a:ln w="38100">
            <a:solidFill>
              <a:srgbClr val="FF0000"/>
            </a:solidFill>
          </a:ln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it-IT" sz="7200" dirty="0" smtClean="0"/>
              <a:t>Contestualmente  alla comunicazione televisiva il network </a:t>
            </a:r>
            <a:r>
              <a:rPr lang="it-IT" sz="8000" b="1" dirty="0" smtClean="0">
                <a:solidFill>
                  <a:srgbClr val="00B050"/>
                </a:solidFill>
              </a:rPr>
              <a:t>Cross Media Net </a:t>
            </a:r>
            <a:r>
              <a:rPr lang="it-IT" sz="7200" dirty="0" smtClean="0"/>
              <a:t>opera nel web con numerosi siti </a:t>
            </a:r>
            <a:r>
              <a:rPr lang="it-IT" sz="5600" dirty="0" smtClean="0"/>
              <a:t>(vedi elenco)</a:t>
            </a:r>
          </a:p>
          <a:p>
            <a:pPr marL="0" indent="0" algn="just">
              <a:buNone/>
            </a:pPr>
            <a:endParaRPr lang="it-IT" sz="7200" dirty="0"/>
          </a:p>
          <a:p>
            <a:pPr marL="0" indent="0" algn="just">
              <a:buNone/>
            </a:pPr>
            <a:r>
              <a:rPr lang="it-IT" sz="7200" dirty="0" smtClean="0"/>
              <a:t>Tutti </a:t>
            </a:r>
            <a:r>
              <a:rPr lang="it-IT" sz="7200" dirty="0"/>
              <a:t>i siti sono supportati da un’ampia condivisione di contenuti nella rete social personale di riferimento: </a:t>
            </a:r>
            <a:r>
              <a:rPr lang="it-IT" sz="7200" dirty="0" err="1"/>
              <a:t>Facebook</a:t>
            </a:r>
            <a:r>
              <a:rPr lang="it-IT" sz="7200" dirty="0"/>
              <a:t>, </a:t>
            </a:r>
            <a:r>
              <a:rPr lang="it-IT" sz="7200" dirty="0" err="1"/>
              <a:t>Twitter</a:t>
            </a:r>
            <a:r>
              <a:rPr lang="it-IT" sz="7200" dirty="0"/>
              <a:t>, </a:t>
            </a:r>
            <a:r>
              <a:rPr lang="it-IT" sz="7200" dirty="0" err="1"/>
              <a:t>You</a:t>
            </a:r>
            <a:r>
              <a:rPr lang="it-IT" sz="7200" dirty="0"/>
              <a:t> Tube, </a:t>
            </a:r>
            <a:r>
              <a:rPr lang="it-IT" sz="7200" dirty="0" err="1"/>
              <a:t>Linkedin</a:t>
            </a:r>
            <a:r>
              <a:rPr lang="it-IT" sz="7200" dirty="0"/>
              <a:t>, Google Plus, </a:t>
            </a:r>
            <a:r>
              <a:rPr lang="it-IT" sz="7200" dirty="0" err="1"/>
              <a:t>Instagram</a:t>
            </a:r>
            <a:r>
              <a:rPr lang="it-IT" sz="7200" dirty="0"/>
              <a:t>, </a:t>
            </a:r>
            <a:r>
              <a:rPr lang="it-IT" sz="7200" dirty="0" err="1"/>
              <a:t>Pinterest</a:t>
            </a:r>
            <a:r>
              <a:rPr lang="it-IT" sz="7200" dirty="0"/>
              <a:t>, ecc.</a:t>
            </a:r>
          </a:p>
          <a:p>
            <a:pPr marL="0" indent="0" algn="just">
              <a:buNone/>
            </a:pPr>
            <a:r>
              <a:rPr lang="it-IT" sz="7200" dirty="0"/>
              <a:t> </a:t>
            </a:r>
          </a:p>
          <a:p>
            <a:pPr marL="0" indent="0" algn="just">
              <a:buNone/>
            </a:pPr>
            <a:r>
              <a:rPr lang="it-IT" sz="7200" dirty="0"/>
              <a:t>Al 31 dicembre 2016 i </a:t>
            </a:r>
            <a:r>
              <a:rPr lang="it-IT" sz="7200" b="1" dirty="0" err="1"/>
              <a:t>Followers</a:t>
            </a:r>
            <a:r>
              <a:rPr lang="it-IT" sz="7200" dirty="0"/>
              <a:t> e le </a:t>
            </a:r>
            <a:r>
              <a:rPr lang="it-IT" sz="7200" b="1" dirty="0"/>
              <a:t>Visualizzazioni</a:t>
            </a:r>
            <a:r>
              <a:rPr lang="it-IT" sz="7200" dirty="0"/>
              <a:t>,</a:t>
            </a:r>
            <a:r>
              <a:rPr lang="it-IT" sz="7200" b="1" dirty="0"/>
              <a:t> </a:t>
            </a:r>
            <a:r>
              <a:rPr lang="it-IT" sz="7200" dirty="0"/>
              <a:t>registrati</a:t>
            </a:r>
            <a:r>
              <a:rPr lang="it-IT" sz="7200" b="1" dirty="0"/>
              <a:t> </a:t>
            </a:r>
            <a:r>
              <a:rPr lang="it-IT" sz="7200" dirty="0"/>
              <a:t>sui principali siti e social di </a:t>
            </a:r>
            <a:r>
              <a:rPr lang="it-IT" sz="7200" b="1" dirty="0">
                <a:solidFill>
                  <a:srgbClr val="00B050"/>
                </a:solidFill>
              </a:rPr>
              <a:t>Cross Media Net </a:t>
            </a:r>
            <a:r>
              <a:rPr lang="it-IT" sz="7200" dirty="0" smtClean="0"/>
              <a:t> </a:t>
            </a:r>
            <a:r>
              <a:rPr lang="it-IT" sz="7200" dirty="0"/>
              <a:t>si attestano sui seguenti valori: </a:t>
            </a:r>
            <a:endParaRPr lang="it-IT" sz="7200" dirty="0" smtClean="0"/>
          </a:p>
          <a:p>
            <a:pPr marL="0" indent="0" algn="just">
              <a:buNone/>
            </a:pPr>
            <a:endParaRPr lang="it-IT" sz="7200" dirty="0"/>
          </a:p>
          <a:p>
            <a:pPr lvl="0"/>
            <a:r>
              <a:rPr lang="it-IT" sz="7200" dirty="0"/>
              <a:t>Programmi di Occhio Tv come </a:t>
            </a:r>
            <a:r>
              <a:rPr lang="it-IT" sz="7200" b="1" dirty="0"/>
              <a:t>Guida alla Spesa</a:t>
            </a:r>
            <a:r>
              <a:rPr lang="it-IT" sz="7200" dirty="0"/>
              <a:t>, </a:t>
            </a:r>
            <a:r>
              <a:rPr lang="it-IT" sz="7200" b="1" dirty="0"/>
              <a:t>Nonna Super Chef  </a:t>
            </a:r>
            <a:r>
              <a:rPr lang="it-IT" sz="7200" dirty="0"/>
              <a:t>e social ad essi collegati :</a:t>
            </a:r>
          </a:p>
          <a:p>
            <a:pPr marL="0" indent="0">
              <a:buNone/>
            </a:pPr>
            <a:r>
              <a:rPr lang="it-IT" sz="7200" b="1" dirty="0"/>
              <a:t>	</a:t>
            </a:r>
            <a:r>
              <a:rPr lang="it-IT" sz="7200" b="1" dirty="0">
                <a:solidFill>
                  <a:srgbClr val="FF0000"/>
                </a:solidFill>
              </a:rPr>
              <a:t>675.000 </a:t>
            </a:r>
            <a:r>
              <a:rPr lang="it-IT" sz="7200" b="1" dirty="0" err="1">
                <a:solidFill>
                  <a:srgbClr val="FF0000"/>
                </a:solidFill>
              </a:rPr>
              <a:t>followers</a:t>
            </a:r>
            <a:r>
              <a:rPr lang="it-IT" sz="7200" dirty="0">
                <a:solidFill>
                  <a:srgbClr val="FF0000"/>
                </a:solidFill>
              </a:rPr>
              <a:t> </a:t>
            </a:r>
            <a:r>
              <a:rPr lang="it-IT" sz="7200" dirty="0"/>
              <a:t>(50.000 media mensile) </a:t>
            </a:r>
          </a:p>
          <a:p>
            <a:pPr marL="0" indent="0">
              <a:buNone/>
            </a:pPr>
            <a:r>
              <a:rPr lang="it-IT" sz="7200" dirty="0"/>
              <a:t>	oltre </a:t>
            </a:r>
            <a:r>
              <a:rPr lang="it-IT" sz="7200" b="1" dirty="0">
                <a:solidFill>
                  <a:srgbClr val="FF0000"/>
                </a:solidFill>
              </a:rPr>
              <a:t>20.000.000</a:t>
            </a:r>
            <a:r>
              <a:rPr lang="it-IT" sz="7200" dirty="0">
                <a:solidFill>
                  <a:srgbClr val="FF0000"/>
                </a:solidFill>
              </a:rPr>
              <a:t>  </a:t>
            </a:r>
            <a:r>
              <a:rPr lang="it-IT" sz="7200" b="1" dirty="0" smtClean="0">
                <a:solidFill>
                  <a:srgbClr val="FF0000"/>
                </a:solidFill>
              </a:rPr>
              <a:t>visualizzazioni</a:t>
            </a:r>
            <a:endParaRPr lang="it-IT" sz="7200" dirty="0">
              <a:solidFill>
                <a:srgbClr val="FF0000"/>
              </a:solidFill>
            </a:endParaRPr>
          </a:p>
          <a:p>
            <a:pPr lvl="0"/>
            <a:r>
              <a:rPr lang="it-IT" sz="7200" b="1" dirty="0"/>
              <a:t>Radio Calcio 24 </a:t>
            </a:r>
            <a:r>
              <a:rPr lang="it-IT" sz="7200" dirty="0"/>
              <a:t>e social di riferimento:</a:t>
            </a:r>
          </a:p>
          <a:p>
            <a:pPr marL="0" indent="0">
              <a:buNone/>
            </a:pPr>
            <a:r>
              <a:rPr lang="it-IT" sz="7200" dirty="0" smtClean="0"/>
              <a:t>                  </a:t>
            </a:r>
            <a:r>
              <a:rPr lang="it-IT" sz="7200" b="1" dirty="0" smtClean="0">
                <a:solidFill>
                  <a:srgbClr val="FF0000"/>
                </a:solidFill>
              </a:rPr>
              <a:t>150.000</a:t>
            </a:r>
            <a:r>
              <a:rPr lang="it-IT" sz="7200" dirty="0" smtClean="0">
                <a:solidFill>
                  <a:srgbClr val="FF0000"/>
                </a:solidFill>
              </a:rPr>
              <a:t> </a:t>
            </a:r>
            <a:r>
              <a:rPr lang="it-IT" sz="7200" b="1" dirty="0" err="1">
                <a:solidFill>
                  <a:srgbClr val="FF0000"/>
                </a:solidFill>
              </a:rPr>
              <a:t>followers</a:t>
            </a:r>
            <a:r>
              <a:rPr lang="it-IT" sz="7200" dirty="0">
                <a:solidFill>
                  <a:srgbClr val="FF0000"/>
                </a:solidFill>
              </a:rPr>
              <a:t> </a:t>
            </a:r>
            <a:r>
              <a:rPr lang="it-IT" sz="7200" dirty="0"/>
              <a:t>(10.000 media mensile) </a:t>
            </a:r>
          </a:p>
          <a:p>
            <a:pPr marL="0" indent="0">
              <a:buNone/>
            </a:pPr>
            <a:r>
              <a:rPr lang="it-IT" sz="7200" dirty="0" smtClean="0"/>
              <a:t>	oltre </a:t>
            </a:r>
            <a:r>
              <a:rPr lang="it-IT" sz="7200" b="1" dirty="0">
                <a:solidFill>
                  <a:srgbClr val="FF0000"/>
                </a:solidFill>
              </a:rPr>
              <a:t>1.000.000</a:t>
            </a:r>
            <a:r>
              <a:rPr lang="it-IT" sz="7200" dirty="0">
                <a:solidFill>
                  <a:srgbClr val="FF0000"/>
                </a:solidFill>
              </a:rPr>
              <a:t> </a:t>
            </a:r>
            <a:r>
              <a:rPr lang="it-IT" sz="7200" b="1" dirty="0">
                <a:solidFill>
                  <a:srgbClr val="FF0000"/>
                </a:solidFill>
              </a:rPr>
              <a:t>visualizzazioni</a:t>
            </a:r>
            <a:endParaRPr lang="it-IT" sz="7200" dirty="0">
              <a:solidFill>
                <a:srgbClr val="FF0000"/>
              </a:solidFill>
            </a:endParaRPr>
          </a:p>
          <a:p>
            <a:pPr lvl="0"/>
            <a:r>
              <a:rPr lang="it-IT" sz="7200" b="1" dirty="0"/>
              <a:t>Aziende in </a:t>
            </a:r>
            <a:r>
              <a:rPr lang="it-IT" sz="7200" b="1" dirty="0" smtClean="0"/>
              <a:t>Fiera </a:t>
            </a:r>
            <a:endParaRPr lang="it-IT" sz="7200" b="1" dirty="0"/>
          </a:p>
          <a:p>
            <a:pPr marL="0" indent="0">
              <a:buNone/>
            </a:pPr>
            <a:r>
              <a:rPr lang="it-IT" sz="7200" dirty="0"/>
              <a:t>         </a:t>
            </a:r>
            <a:r>
              <a:rPr lang="it-IT" sz="7200" dirty="0" smtClean="0"/>
              <a:t>            </a:t>
            </a:r>
            <a:r>
              <a:rPr lang="it-IT" sz="7200" dirty="0" smtClean="0">
                <a:solidFill>
                  <a:srgbClr val="FF0000"/>
                </a:solidFill>
              </a:rPr>
              <a:t>oltre </a:t>
            </a:r>
            <a:r>
              <a:rPr lang="it-IT" sz="7200" b="1" dirty="0" smtClean="0">
                <a:solidFill>
                  <a:srgbClr val="FF0000"/>
                </a:solidFill>
              </a:rPr>
              <a:t>2.000</a:t>
            </a:r>
            <a:r>
              <a:rPr lang="it-IT" sz="7200" dirty="0" smtClean="0">
                <a:solidFill>
                  <a:srgbClr val="FF0000"/>
                </a:solidFill>
              </a:rPr>
              <a:t> </a:t>
            </a:r>
            <a:r>
              <a:rPr lang="it-IT" sz="7200" b="1" dirty="0" smtClean="0">
                <a:solidFill>
                  <a:srgbClr val="FF0000"/>
                </a:solidFill>
              </a:rPr>
              <a:t>clienti/aziende</a:t>
            </a:r>
            <a:r>
              <a:rPr lang="it-IT" sz="7200" dirty="0" smtClean="0">
                <a:solidFill>
                  <a:srgbClr val="FF0000"/>
                </a:solidFill>
              </a:rPr>
              <a:t>                   </a:t>
            </a:r>
            <a:r>
              <a:rPr lang="it-IT" sz="7200" dirty="0"/>
              <a:t>	</a:t>
            </a:r>
            <a:endParaRPr lang="it-IT" sz="7200" dirty="0" smtClean="0"/>
          </a:p>
          <a:p>
            <a:pPr marL="0" indent="0">
              <a:buNone/>
            </a:pPr>
            <a:r>
              <a:rPr lang="it-IT" sz="7200" dirty="0" smtClean="0"/>
              <a:t>                     </a:t>
            </a:r>
            <a:r>
              <a:rPr lang="it-IT" sz="7200" dirty="0" smtClean="0">
                <a:solidFill>
                  <a:srgbClr val="FF0000"/>
                </a:solidFill>
              </a:rPr>
              <a:t>oltre </a:t>
            </a:r>
            <a:r>
              <a:rPr lang="it-IT" sz="7200" b="1" dirty="0">
                <a:solidFill>
                  <a:srgbClr val="FF0000"/>
                </a:solidFill>
              </a:rPr>
              <a:t>1.500.000 visualizzazioni</a:t>
            </a:r>
            <a:r>
              <a:rPr lang="it-IT" sz="7200" dirty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r>
              <a:rPr lang="it-IT" sz="7200" dirty="0">
                <a:solidFill>
                  <a:srgbClr val="FF0000"/>
                </a:solidFill>
              </a:rPr>
              <a:t> </a:t>
            </a:r>
          </a:p>
          <a:p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95536" y="1772815"/>
            <a:ext cx="3069977" cy="3168353"/>
          </a:xfrm>
          <a:ln w="38100">
            <a:solidFill>
              <a:srgbClr val="FF0000"/>
            </a:solidFill>
          </a:ln>
        </p:spPr>
        <p:txBody>
          <a:bodyPr>
            <a:normAutofit lnSpcReduction="10000"/>
          </a:bodyPr>
          <a:lstStyle/>
          <a:p>
            <a:pPr lvl="0"/>
            <a:r>
              <a:rPr lang="en-US" sz="2000" u="sng" dirty="0">
                <a:hlinkClick r:id="rId2"/>
              </a:rPr>
              <a:t>www.occhiotv.it</a:t>
            </a:r>
            <a:r>
              <a:rPr lang="en-US" sz="2000" dirty="0"/>
              <a:t>  </a:t>
            </a:r>
            <a:r>
              <a:rPr lang="en-US" sz="1600" dirty="0"/>
              <a:t>(web-</a:t>
            </a:r>
            <a:r>
              <a:rPr lang="en-US" sz="1600" dirty="0" err="1"/>
              <a:t>tv</a:t>
            </a:r>
            <a:r>
              <a:rPr lang="en-US" sz="1600" dirty="0"/>
              <a:t>)</a:t>
            </a:r>
            <a:endParaRPr lang="it-IT" sz="1600" dirty="0"/>
          </a:p>
          <a:p>
            <a:pPr lvl="0"/>
            <a:r>
              <a:rPr lang="it-IT" sz="2000" u="sng" dirty="0">
                <a:hlinkClick r:id="rId3"/>
              </a:rPr>
              <a:t>www.guidaallaspesa.it</a:t>
            </a:r>
            <a:endParaRPr lang="it-IT" sz="2000" dirty="0"/>
          </a:p>
          <a:p>
            <a:pPr lvl="0"/>
            <a:r>
              <a:rPr lang="it-IT" sz="2000" u="sng" dirty="0">
                <a:hlinkClick r:id="rId4"/>
              </a:rPr>
              <a:t>www.nonnasuperchef.com</a:t>
            </a:r>
            <a:endParaRPr lang="it-IT" sz="2000" dirty="0"/>
          </a:p>
          <a:p>
            <a:pPr lvl="0"/>
            <a:r>
              <a:rPr lang="it-IT" sz="2000" u="sng" dirty="0">
                <a:hlinkClick r:id="rId5"/>
              </a:rPr>
              <a:t>www.radiocalcio24.it</a:t>
            </a:r>
            <a:endParaRPr lang="it-IT" sz="2000" dirty="0"/>
          </a:p>
          <a:p>
            <a:pPr lvl="0"/>
            <a:r>
              <a:rPr lang="it-IT" sz="2000" u="sng" dirty="0">
                <a:hlinkClick r:id="rId6"/>
              </a:rPr>
              <a:t>www.estenews.it</a:t>
            </a:r>
            <a:r>
              <a:rPr lang="it-IT" sz="2000" dirty="0"/>
              <a:t> </a:t>
            </a:r>
          </a:p>
          <a:p>
            <a:pPr lvl="0"/>
            <a:r>
              <a:rPr lang="it-IT" sz="2000" u="sng" dirty="0">
                <a:hlinkClick r:id="rId7"/>
              </a:rPr>
              <a:t>www.mediaproductions.it</a:t>
            </a:r>
            <a:endParaRPr lang="it-IT" sz="2000" dirty="0"/>
          </a:p>
          <a:p>
            <a:pPr lvl="0"/>
            <a:r>
              <a:rPr lang="it-IT" sz="2000" u="sng" dirty="0">
                <a:hlinkClick r:id="rId8"/>
              </a:rPr>
              <a:t>www.superqualityfood.com</a:t>
            </a:r>
            <a:endParaRPr lang="it-IT" sz="2000" dirty="0"/>
          </a:p>
          <a:p>
            <a:pPr lvl="0"/>
            <a:r>
              <a:rPr lang="it-IT" sz="2000" u="sng" dirty="0">
                <a:hlinkClick r:id="rId9"/>
              </a:rPr>
              <a:t>www.aziendeinfiera.com</a:t>
            </a:r>
            <a:endParaRPr lang="it-IT" sz="2000" dirty="0"/>
          </a:p>
          <a:p>
            <a:pPr lvl="0"/>
            <a:r>
              <a:rPr lang="it-IT" sz="2000" u="sng" dirty="0">
                <a:hlinkClick r:id="rId10"/>
              </a:rPr>
              <a:t>www.goingweb.com</a:t>
            </a:r>
            <a:endParaRPr lang="it-IT" sz="2000" dirty="0"/>
          </a:p>
          <a:p>
            <a:endParaRPr lang="it-IT" dirty="0"/>
          </a:p>
        </p:txBody>
      </p:sp>
      <p:sp>
        <p:nvSpPr>
          <p:cNvPr id="5" name="Titolo 1"/>
          <p:cNvSpPr txBox="1">
            <a:spLocks/>
          </p:cNvSpPr>
          <p:nvPr/>
        </p:nvSpPr>
        <p:spPr>
          <a:xfrm>
            <a:off x="457200" y="764704"/>
            <a:ext cx="3008313" cy="144016"/>
          </a:xfrm>
          <a:prstGeom prst="rect">
            <a:avLst/>
          </a:prstGeom>
          <a:solidFill>
            <a:srgbClr val="FFC000"/>
          </a:solidFill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dirty="0" smtClean="0">
                <a:solidFill>
                  <a:srgbClr val="FF0000"/>
                </a:solidFill>
                <a:latin typeface="Berlin Sans FB" panose="020E0602020502020306" pitchFamily="34" charset="0"/>
              </a:rPr>
              <a:t>MASTER PIZZA SHOW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7322830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</TotalTime>
  <Words>900</Words>
  <Application>Microsoft Office PowerPoint</Application>
  <PresentationFormat>Presentazione su schermo (4:3)</PresentationFormat>
  <Paragraphs>155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Tema di Office</vt:lpstr>
      <vt:lpstr>MASTER PIZZA SHOW </vt:lpstr>
      <vt:lpstr>MASTER PIZZA SHOW</vt:lpstr>
      <vt:lpstr>Diapositiva 3</vt:lpstr>
      <vt:lpstr>Diapositiva 4</vt:lpstr>
      <vt:lpstr>Diapositiva 5</vt:lpstr>
      <vt:lpstr>Diapositiva 6</vt:lpstr>
      <vt:lpstr>Diapositiva 7</vt:lpstr>
      <vt:lpstr>MASTER PIZZA SHOW</vt:lpstr>
      <vt:lpstr>Diapositiva 9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MASTER PIZZA SHOW</dc:title>
  <dc:creator>Win 7</dc:creator>
  <cp:lastModifiedBy>NICOLA SALVATORE</cp:lastModifiedBy>
  <cp:revision>55</cp:revision>
  <cp:lastPrinted>2017-03-10T18:54:08Z</cp:lastPrinted>
  <dcterms:created xsi:type="dcterms:W3CDTF">2017-03-10T09:11:12Z</dcterms:created>
  <dcterms:modified xsi:type="dcterms:W3CDTF">2017-04-05T08:44:03Z</dcterms:modified>
</cp:coreProperties>
</file>